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6"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F7B06F-189E-4C13-8415-CC075256EC9C}" type="datetimeFigureOut">
              <a:rPr lang="en-US" smtClean="0"/>
              <a:pPr/>
              <a:t>11/18/2010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9F4BF4-C9D0-4D4E-8756-39B732251B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9F4BF4-C9D0-4D4E-8756-39B732251BB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9F4BF4-C9D0-4D4E-8756-39B732251BB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11/18/2010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11/18/2010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11/18/2010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11/18/2010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11/18/2010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11/18/2010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11/18/2010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mtClean="0"/>
              <a:t>Cost of quality and TQM</a:t>
            </a:r>
          </a:p>
        </p:txBody>
      </p:sp>
      <p:sp>
        <p:nvSpPr>
          <p:cNvPr id="61443" name="Rectangle 3"/>
          <p:cNvSpPr>
            <a:spLocks noGrp="1" noChangeArrowheads="1"/>
          </p:cNvSpPr>
          <p:nvPr>
            <p:ph sz="quarter" idx="1"/>
          </p:nvPr>
        </p:nvSpPr>
        <p:spPr/>
        <p:txBody>
          <a:bodyPr/>
          <a:lstStyle/>
          <a:p>
            <a:pPr eaLnBrk="1" hangingPunct="1">
              <a:defRPr/>
            </a:pPr>
            <a:r>
              <a:rPr lang="en-US" dirty="0" smtClean="0"/>
              <a:t> Quality: </a:t>
            </a:r>
          </a:p>
          <a:p>
            <a:pPr lvl="3" algn="just" eaLnBrk="1" hangingPunct="1">
              <a:defRPr/>
            </a:pPr>
            <a:r>
              <a:rPr lang="en-US" sz="2400" b="1" dirty="0" smtClean="0"/>
              <a:t>Defined as the totality of features and characteristics of a product or service that bear on its ability to satisfy stated or implied needs.”</a:t>
            </a:r>
          </a:p>
          <a:p>
            <a:pPr lvl="3" eaLnBrk="1" hangingPunct="1">
              <a:defRPr/>
            </a:pPr>
            <a:r>
              <a:rPr lang="en-US" sz="2400" b="1" dirty="0" smtClean="0"/>
              <a:t>Includes:   Form</a:t>
            </a:r>
          </a:p>
          <a:p>
            <a:pPr lvl="4" eaLnBrk="1" hangingPunct="1">
              <a:defRPr/>
            </a:pPr>
            <a:r>
              <a:rPr lang="en-US" sz="2400" b="1" dirty="0" smtClean="0"/>
              <a:t>            Fix</a:t>
            </a:r>
          </a:p>
          <a:p>
            <a:pPr lvl="4" eaLnBrk="1" hangingPunct="1">
              <a:defRPr/>
            </a:pPr>
            <a:r>
              <a:rPr lang="en-US" sz="2400" b="1" dirty="0" smtClean="0"/>
              <a:t>            Function</a:t>
            </a:r>
          </a:p>
          <a:p>
            <a:pPr lvl="4" eaLnBrk="1" hangingPunct="1">
              <a:defRPr/>
            </a:pPr>
            <a:r>
              <a:rPr lang="en-US" sz="2400" b="1" dirty="0" smtClean="0"/>
              <a:t>            Reliability</a:t>
            </a:r>
          </a:p>
          <a:p>
            <a:pPr lvl="4" eaLnBrk="1" hangingPunct="1">
              <a:defRPr/>
            </a:pPr>
            <a:r>
              <a:rPr lang="en-US" sz="2400" b="1" dirty="0" smtClean="0"/>
              <a:t>            Consistency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5" descr="QATQM"/>
          <p:cNvPicPr>
            <a:picLocks noChangeAspect="1" noChangeArrowheads="1"/>
          </p:cNvPicPr>
          <p:nvPr/>
        </p:nvPicPr>
        <p:blipFill>
          <a:blip r:embed="rId2"/>
          <a:srcRect/>
          <a:stretch>
            <a:fillRect/>
          </a:stretch>
        </p:blipFill>
        <p:spPr bwMode="auto">
          <a:xfrm>
            <a:off x="533400" y="609600"/>
            <a:ext cx="8001000" cy="563880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7" descr="tqm"/>
          <p:cNvPicPr>
            <a:picLocks noChangeAspect="1" noChangeArrowheads="1"/>
          </p:cNvPicPr>
          <p:nvPr/>
        </p:nvPicPr>
        <p:blipFill>
          <a:blip r:embed="rId2"/>
          <a:srcRect/>
          <a:stretch>
            <a:fillRect/>
          </a:stretch>
        </p:blipFill>
        <p:spPr bwMode="auto">
          <a:xfrm>
            <a:off x="0" y="304800"/>
            <a:ext cx="9144000" cy="62484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7" descr="Benchmarking%20for%20the%20Packaging%20Industry-3"/>
          <p:cNvPicPr>
            <a:picLocks noChangeAspect="1" noChangeArrowheads="1"/>
          </p:cNvPicPr>
          <p:nvPr/>
        </p:nvPicPr>
        <p:blipFill>
          <a:blip r:embed="rId2"/>
          <a:srcRect/>
          <a:stretch>
            <a:fillRect/>
          </a:stretch>
        </p:blipFill>
        <p:spPr bwMode="auto">
          <a:xfrm>
            <a:off x="381000" y="304800"/>
            <a:ext cx="8305800" cy="6210300"/>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5" descr="Benchmarking%20for%20the%20Packaging%20Industry-4"/>
          <p:cNvPicPr>
            <a:picLocks noChangeAspect="1" noChangeArrowheads="1"/>
          </p:cNvPicPr>
          <p:nvPr/>
        </p:nvPicPr>
        <p:blipFill>
          <a:blip r:embed="rId2"/>
          <a:srcRect/>
          <a:stretch>
            <a:fillRect/>
          </a:stretch>
        </p:blipFill>
        <p:spPr bwMode="auto">
          <a:xfrm>
            <a:off x="381000" y="228600"/>
            <a:ext cx="8229600" cy="632460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5" descr="bench"/>
          <p:cNvPicPr>
            <a:picLocks noChangeAspect="1" noChangeArrowheads="1"/>
          </p:cNvPicPr>
          <p:nvPr/>
        </p:nvPicPr>
        <p:blipFill>
          <a:blip r:embed="rId2"/>
          <a:srcRect/>
          <a:stretch>
            <a:fillRect/>
          </a:stretch>
        </p:blipFill>
        <p:spPr bwMode="auto">
          <a:xfrm>
            <a:off x="228600" y="228600"/>
            <a:ext cx="8534400" cy="6629400"/>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5" descr="0052798"/>
          <p:cNvPicPr>
            <a:picLocks noChangeAspect="1" noChangeArrowheads="1"/>
          </p:cNvPicPr>
          <p:nvPr/>
        </p:nvPicPr>
        <p:blipFill>
          <a:blip r:embed="rId2"/>
          <a:srcRect/>
          <a:stretch>
            <a:fillRect/>
          </a:stretch>
        </p:blipFill>
        <p:spPr bwMode="auto">
          <a:xfrm>
            <a:off x="533400" y="457200"/>
            <a:ext cx="7924800" cy="60960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man attended an interview for a job. </a:t>
            </a:r>
            <a:br>
              <a:rPr lang="en-US" dirty="0" smtClean="0"/>
            </a:br>
            <a:r>
              <a:rPr lang="en-US" dirty="0" smtClean="0"/>
              <a:t>Along the corridor, he picked up a piece and threw it into a dustbin. </a:t>
            </a:r>
            <a:br>
              <a:rPr lang="en-US" dirty="0" smtClean="0"/>
            </a:br>
            <a:r>
              <a:rPr lang="en-US" dirty="0" smtClean="0"/>
              <a:t>The interviewer passed by and saw it.</a:t>
            </a:r>
            <a:br>
              <a:rPr lang="en-US" dirty="0" smtClean="0"/>
            </a:br>
            <a:r>
              <a:rPr lang="en-US" dirty="0" smtClean="0"/>
              <a:t>This man got the job. </a:t>
            </a:r>
            <a:br>
              <a:rPr lang="en-US" dirty="0" smtClean="0"/>
            </a:br>
            <a:r>
              <a:rPr lang="en-US" dirty="0" smtClean="0"/>
              <a:t>Moral of the story: </a:t>
            </a:r>
            <a:br>
              <a:rPr lang="en-US" dirty="0" smtClean="0"/>
            </a:br>
            <a:r>
              <a:rPr lang="en-US" dirty="0" smtClean="0"/>
              <a:t>Live with good habits, and you will be recognized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 small boy worked as an apprentice in a bicycle shop. </a:t>
            </a:r>
            <a:br>
              <a:rPr lang="en-US" dirty="0" smtClean="0"/>
            </a:br>
            <a:r>
              <a:rPr lang="en-US" dirty="0" smtClean="0"/>
              <a:t>A man sent a bicycle for repair. </a:t>
            </a:r>
            <a:br>
              <a:rPr lang="en-US" dirty="0" smtClean="0"/>
            </a:br>
            <a:r>
              <a:rPr lang="en-US" dirty="0" smtClean="0"/>
              <a:t>After repairing the bicycle, this boy cleaned up the bicycle and it looked like a new one. </a:t>
            </a:r>
            <a:br>
              <a:rPr lang="en-US" dirty="0" smtClean="0"/>
            </a:br>
            <a:r>
              <a:rPr lang="en-US" dirty="0" smtClean="0"/>
              <a:t>Other apprentices laughed at him for doing redundant work. </a:t>
            </a:r>
            <a:br>
              <a:rPr lang="en-US" dirty="0" smtClean="0"/>
            </a:br>
            <a:r>
              <a:rPr lang="en-US" dirty="0" smtClean="0"/>
              <a:t>The second day after the owner claimed the bicycle back, this boy was pinched and offered a job.</a:t>
            </a:r>
            <a:br>
              <a:rPr lang="en-US" dirty="0" smtClean="0"/>
            </a:br>
            <a:r>
              <a:rPr lang="en-US" dirty="0" smtClean="0"/>
              <a:t>Moral of the story : </a:t>
            </a:r>
            <a:br>
              <a:rPr lang="en-US" dirty="0" smtClean="0"/>
            </a:br>
            <a:r>
              <a:rPr lang="en-US" dirty="0" smtClean="0"/>
              <a:t>1.Go the extra mile to be successful.</a:t>
            </a:r>
            <a:br>
              <a:rPr lang="en-US" dirty="0" smtClean="0"/>
            </a:br>
            <a:r>
              <a:rPr lang="en-US" dirty="0" smtClean="0"/>
              <a:t>2. Doing more gains more &amp; Doing less loses more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12648" y="1600200"/>
            <a:ext cx="8153400" cy="4495800"/>
          </a:xfrm>
        </p:spPr>
        <p:txBody>
          <a:bodyPr>
            <a:normAutofit lnSpcReduction="10000"/>
          </a:bodyPr>
          <a:lstStyle/>
          <a:p>
            <a:r>
              <a:rPr lang="en-US" dirty="0" smtClean="0"/>
              <a:t>A shop is always brightly lit up. </a:t>
            </a:r>
            <a:br>
              <a:rPr lang="en-US" dirty="0" smtClean="0"/>
            </a:br>
            <a:r>
              <a:rPr lang="en-US" dirty="0" smtClean="0"/>
              <a:t>Someone asked : “What brand of bulb are you using ? It is so lasting.”</a:t>
            </a:r>
            <a:br>
              <a:rPr lang="en-US" dirty="0" smtClean="0"/>
            </a:br>
            <a:r>
              <a:rPr lang="en-US" dirty="0" smtClean="0"/>
              <a:t>The shop owner replied : “Our bulbs blew out frequently. We replaced them once a bulb blew out.”</a:t>
            </a:r>
            <a:br>
              <a:rPr lang="en-US" dirty="0" smtClean="0"/>
            </a:br>
            <a:r>
              <a:rPr lang="en-US" dirty="0" smtClean="0"/>
              <a:t>Moral of the story: </a:t>
            </a:r>
            <a:br>
              <a:rPr lang="en-US" dirty="0" smtClean="0"/>
            </a:br>
            <a:r>
              <a:rPr lang="en-US" dirty="0" smtClean="0"/>
              <a:t/>
            </a:r>
            <a:br>
              <a:rPr lang="en-US" dirty="0" smtClean="0"/>
            </a:br>
            <a:r>
              <a:rPr lang="en-US" dirty="0" smtClean="0"/>
              <a:t>To brightening up everyday life : Endeavor to abandon unwholesome states of mind and make an effort to encourage wholesome states to grow.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mtClean="0"/>
              <a:t>Classification of quality cost</a:t>
            </a:r>
          </a:p>
        </p:txBody>
      </p:sp>
      <p:sp>
        <p:nvSpPr>
          <p:cNvPr id="62467" name="Rectangle 3"/>
          <p:cNvSpPr>
            <a:spLocks noGrp="1" noChangeArrowheads="1"/>
          </p:cNvSpPr>
          <p:nvPr>
            <p:ph sz="quarter" idx="1"/>
          </p:nvPr>
        </p:nvSpPr>
        <p:spPr/>
        <p:txBody>
          <a:bodyPr/>
          <a:lstStyle/>
          <a:p>
            <a:pPr eaLnBrk="1" hangingPunct="1">
              <a:defRPr/>
            </a:pPr>
            <a:r>
              <a:rPr lang="en-US" smtClean="0"/>
              <a:t>Cost of Conformance</a:t>
            </a:r>
          </a:p>
          <a:p>
            <a:pPr eaLnBrk="1" hangingPunct="1">
              <a:defRPr/>
            </a:pPr>
            <a:r>
              <a:rPr lang="en-US" smtClean="0"/>
              <a:t>Cost of non conformance</a:t>
            </a:r>
          </a:p>
          <a:p>
            <a:pPr eaLnBrk="1" hangingPunct="1">
              <a:defRPr/>
            </a:pPr>
            <a:r>
              <a:rPr lang="en-US" smtClean="0"/>
              <a:t>Cost of lost opportunity</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12648" y="1600200"/>
            <a:ext cx="8153400" cy="4572000"/>
          </a:xfrm>
        </p:spPr>
        <p:txBody>
          <a:bodyPr>
            <a:normAutofit fontScale="92500" lnSpcReduction="10000"/>
          </a:bodyPr>
          <a:lstStyle/>
          <a:p>
            <a:r>
              <a:rPr lang="en-US" dirty="0" smtClean="0"/>
              <a:t>The owner of a farm asked his child to work everyday at the farm.</a:t>
            </a:r>
            <a:br>
              <a:rPr lang="en-US" dirty="0" smtClean="0"/>
            </a:br>
            <a:r>
              <a:rPr lang="en-US" dirty="0" smtClean="0"/>
              <a:t>His friend said to him : “ You do not have to make your son work so hard. The crops would grow just as good.”</a:t>
            </a:r>
            <a:br>
              <a:rPr lang="en-US" dirty="0" smtClean="0"/>
            </a:br>
            <a:r>
              <a:rPr lang="en-US" dirty="0" smtClean="0"/>
              <a:t>Owner of the farm replied: “ I am not cultivating my crops, but my child.”</a:t>
            </a:r>
            <a:br>
              <a:rPr lang="en-US" dirty="0" smtClean="0"/>
            </a:br>
            <a:endParaRPr lang="en-US" dirty="0" smtClean="0"/>
          </a:p>
          <a:p>
            <a:r>
              <a:rPr lang="en-US" dirty="0" smtClean="0"/>
              <a:t>Moral of the story:</a:t>
            </a:r>
            <a:br>
              <a:rPr lang="en-US" dirty="0" smtClean="0"/>
            </a:br>
            <a:r>
              <a:rPr lang="en-US" dirty="0" smtClean="0"/>
              <a:t/>
            </a:r>
            <a:br>
              <a:rPr lang="en-US" dirty="0" smtClean="0"/>
            </a:br>
            <a:r>
              <a:rPr lang="en-US" dirty="0" smtClean="0"/>
              <a:t> If not cut, jade would not turn into useful ware.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mtClean="0"/>
              <a:t>COST OF CONFORMANCE</a:t>
            </a:r>
          </a:p>
        </p:txBody>
      </p:sp>
      <p:sp>
        <p:nvSpPr>
          <p:cNvPr id="63491" name="Rectangle 3"/>
          <p:cNvSpPr>
            <a:spLocks noGrp="1" noChangeArrowheads="1"/>
          </p:cNvSpPr>
          <p:nvPr>
            <p:ph sz="quarter" idx="1"/>
          </p:nvPr>
        </p:nvSpPr>
        <p:spPr/>
        <p:txBody>
          <a:bodyPr/>
          <a:lstStyle/>
          <a:p>
            <a:pPr eaLnBrk="1" hangingPunct="1">
              <a:defRPr/>
            </a:pPr>
            <a:r>
              <a:rPr lang="en-US" smtClean="0"/>
              <a:t>Prevention Cost:  Trying to prevent failure from happening. Cost incurred before the base activity on ensuring that the base activities will be dine right first.</a:t>
            </a:r>
          </a:p>
          <a:p>
            <a:pPr eaLnBrk="1" hangingPunct="1">
              <a:defRPr/>
            </a:pPr>
            <a:r>
              <a:rPr lang="en-US" smtClean="0"/>
              <a:t>Appraisal Cost:  the cost incurred to determine conformance with quality standards.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smtClean="0"/>
              <a:t> Cost of Non Conformance</a:t>
            </a:r>
          </a:p>
        </p:txBody>
      </p:sp>
      <p:sp>
        <p:nvSpPr>
          <p:cNvPr id="64515" name="Rectangle 3"/>
          <p:cNvSpPr>
            <a:spLocks noGrp="1" noChangeArrowheads="1"/>
          </p:cNvSpPr>
          <p:nvPr>
            <p:ph sz="quarter" idx="1"/>
          </p:nvPr>
        </p:nvSpPr>
        <p:spPr/>
        <p:txBody>
          <a:bodyPr/>
          <a:lstStyle/>
          <a:p>
            <a:pPr eaLnBrk="1" hangingPunct="1">
              <a:lnSpc>
                <a:spcPct val="90000"/>
              </a:lnSpc>
              <a:defRPr/>
            </a:pPr>
            <a:r>
              <a:rPr lang="en-US" sz="2800" smtClean="0"/>
              <a:t>Cost of Internal Failure:  cost of correcting Products or services which do not meet quality standards prior to delivery to the customers.</a:t>
            </a:r>
          </a:p>
          <a:p>
            <a:pPr eaLnBrk="1" hangingPunct="1">
              <a:lnSpc>
                <a:spcPct val="90000"/>
              </a:lnSpc>
              <a:defRPr/>
            </a:pPr>
            <a:r>
              <a:rPr lang="en-US" sz="2800" smtClean="0"/>
              <a:t> Cost of External Failure: It occurs when  product or service is offered to the customers and found defective.</a:t>
            </a:r>
          </a:p>
          <a:p>
            <a:pPr eaLnBrk="1" hangingPunct="1">
              <a:lnSpc>
                <a:spcPct val="90000"/>
              </a:lnSpc>
              <a:defRPr/>
            </a:pPr>
            <a:r>
              <a:rPr lang="en-US" sz="2800" smtClean="0"/>
              <a:t> Cost of exceeding Requirements:  Cost incurred for providing information which are unnecessary  or unimportant for which no know requiremt has been established.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smtClean="0"/>
              <a:t>Cost of lost opportunity</a:t>
            </a:r>
          </a:p>
        </p:txBody>
      </p:sp>
      <p:sp>
        <p:nvSpPr>
          <p:cNvPr id="65539" name="Rectangle 3"/>
          <p:cNvSpPr>
            <a:spLocks noGrp="1" noChangeArrowheads="1"/>
          </p:cNvSpPr>
          <p:nvPr>
            <p:ph sz="quarter" idx="1"/>
          </p:nvPr>
        </p:nvSpPr>
        <p:spPr/>
        <p:txBody>
          <a:bodyPr/>
          <a:lstStyle/>
          <a:p>
            <a:pPr eaLnBrk="1" hangingPunct="1">
              <a:defRPr/>
            </a:pPr>
            <a:r>
              <a:rPr lang="en-US" smtClean="0"/>
              <a:t>Lost revenue resulting from the loss of existing customer, the loss of potential customers and the lost business growth arising from the failure to deliver products and services at the required quality standards.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smtClean="0"/>
              <a:t>Optimization of Quality Cost</a:t>
            </a:r>
          </a:p>
        </p:txBody>
      </p:sp>
      <p:sp>
        <p:nvSpPr>
          <p:cNvPr id="66563" name="Rectangle 3"/>
          <p:cNvSpPr>
            <a:spLocks noGrp="1" noChangeArrowheads="1"/>
          </p:cNvSpPr>
          <p:nvPr>
            <p:ph sz="quarter" idx="1"/>
          </p:nvPr>
        </p:nvSpPr>
        <p:spPr/>
        <p:txBody>
          <a:bodyPr/>
          <a:lstStyle/>
          <a:p>
            <a:pPr eaLnBrk="1" hangingPunct="1">
              <a:defRPr/>
            </a:pPr>
            <a:r>
              <a:rPr lang="en-US" dirty="0" smtClean="0"/>
              <a:t>Quality  cost reduction is achieved in following two stages:</a:t>
            </a:r>
          </a:p>
          <a:p>
            <a:pPr lvl="1" eaLnBrk="1" hangingPunct="1">
              <a:defRPr/>
            </a:pPr>
            <a:r>
              <a:rPr lang="en-US" dirty="0" smtClean="0"/>
              <a:t>When prevention costs are increased to pay for the right  kind of system engineering work in quality control, a reduction will occur in rejection</a:t>
            </a:r>
          </a:p>
          <a:p>
            <a:pPr lvl="1" eaLnBrk="1" hangingPunct="1">
              <a:defRPr/>
            </a:pPr>
            <a:r>
              <a:rPr lang="en-US" dirty="0" smtClean="0"/>
              <a:t> a reduction in defective output will have a positive effect on appraisal cost because defect reduction means a reduced need for routine inspection and test </a:t>
            </a:r>
            <a:r>
              <a:rPr lang="en-US" dirty="0" smtClean="0"/>
              <a:t>activity.</a:t>
            </a:r>
            <a:endParaRPr lang="en-US"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pPr eaLnBrk="1" hangingPunct="1">
              <a:defRPr/>
            </a:pPr>
            <a:r>
              <a:rPr lang="en-US" sz="4000" smtClean="0"/>
              <a:t/>
            </a:r>
            <a:br>
              <a:rPr lang="en-US" sz="4000" smtClean="0"/>
            </a:br>
            <a:r>
              <a:rPr lang="en-US" sz="4000" smtClean="0"/>
              <a:t/>
            </a:r>
            <a:br>
              <a:rPr lang="en-US" sz="4000" smtClean="0"/>
            </a:br>
            <a:r>
              <a:rPr lang="en-US" sz="4000" smtClean="0"/>
              <a:t/>
            </a:r>
            <a:br>
              <a:rPr lang="en-US" sz="4000" smtClean="0"/>
            </a:br>
            <a:r>
              <a:rPr lang="en-US" sz="4000" smtClean="0"/>
              <a:t/>
            </a:r>
            <a:br>
              <a:rPr lang="en-US" sz="4000" smtClean="0"/>
            </a:br>
            <a:r>
              <a:rPr lang="en-US" sz="4000" smtClean="0"/>
              <a:t>QUALITY COST REPORTING</a:t>
            </a:r>
            <a:br>
              <a:rPr lang="en-US" sz="4000" smtClean="0"/>
            </a:br>
            <a:endParaRPr lang="en-US" sz="4000" smtClean="0"/>
          </a:p>
        </p:txBody>
      </p:sp>
      <p:sp>
        <p:nvSpPr>
          <p:cNvPr id="67587" name="Rectangle 3"/>
          <p:cNvSpPr>
            <a:spLocks noGrp="1" noChangeArrowheads="1"/>
          </p:cNvSpPr>
          <p:nvPr>
            <p:ph sz="quarter" idx="1"/>
          </p:nvPr>
        </p:nvSpPr>
        <p:spPr>
          <a:xfrm>
            <a:off x="838200" y="2286000"/>
            <a:ext cx="7848600" cy="3844925"/>
          </a:xfrm>
        </p:spPr>
        <p:txBody>
          <a:bodyPr/>
          <a:lstStyle/>
          <a:p>
            <a:pPr eaLnBrk="1" hangingPunct="1">
              <a:defRPr/>
            </a:pPr>
            <a:endParaRPr lang="en-US"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pPr eaLnBrk="1" hangingPunct="1">
              <a:defRPr/>
            </a:pPr>
            <a:r>
              <a:rPr lang="en-US" sz="4000" smtClean="0"/>
              <a:t>Analysis of Quality Cost</a:t>
            </a:r>
            <a:br>
              <a:rPr lang="en-US" sz="4000" smtClean="0"/>
            </a:br>
            <a:endParaRPr lang="en-US" sz="4000" smtClean="0"/>
          </a:p>
        </p:txBody>
      </p:sp>
      <p:sp>
        <p:nvSpPr>
          <p:cNvPr id="68611" name="Rectangle 3"/>
          <p:cNvSpPr>
            <a:spLocks noGrp="1" noChangeArrowheads="1"/>
          </p:cNvSpPr>
          <p:nvPr>
            <p:ph sz="quarter" idx="1"/>
          </p:nvPr>
        </p:nvSpPr>
        <p:spPr/>
        <p:txBody>
          <a:bodyPr/>
          <a:lstStyle/>
          <a:p>
            <a:pPr eaLnBrk="1" hangingPunct="1">
              <a:defRPr/>
            </a:pPr>
            <a:r>
              <a:rPr lang="en-US" smtClean="0"/>
              <a:t>Internal Failure cost/ Direct Labor</a:t>
            </a:r>
          </a:p>
          <a:p>
            <a:pPr eaLnBrk="1" hangingPunct="1">
              <a:defRPr/>
            </a:pPr>
            <a:r>
              <a:rPr lang="en-US" smtClean="0"/>
              <a:t>Total Failure Cost/ Manufacturing Costs</a:t>
            </a:r>
          </a:p>
          <a:p>
            <a:pPr eaLnBrk="1" hangingPunct="1">
              <a:defRPr/>
            </a:pPr>
            <a:r>
              <a:rPr lang="en-US" smtClean="0"/>
              <a:t>Total Quality Cost/ Net Sales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mtClean="0"/>
              <a:t>Total Quality Management</a:t>
            </a:r>
          </a:p>
        </p:txBody>
      </p:sp>
      <p:sp>
        <p:nvSpPr>
          <p:cNvPr id="69635" name="Rectangle 3"/>
          <p:cNvSpPr>
            <a:spLocks noGrp="1" noChangeArrowheads="1"/>
          </p:cNvSpPr>
          <p:nvPr>
            <p:ph sz="quarter" idx="1"/>
          </p:nvPr>
        </p:nvSpPr>
        <p:spPr/>
        <p:txBody>
          <a:bodyPr/>
          <a:lstStyle/>
          <a:p>
            <a:pPr eaLnBrk="1" hangingPunct="1">
              <a:defRPr/>
            </a:pPr>
            <a:r>
              <a:rPr lang="en-US" smtClean="0"/>
              <a:t>According to Richard J. Schonberger” the total quality Management is the set of concepts and tools for getting all employees focused on continuous improvement, in the eyes of the customer”</a:t>
            </a:r>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389</Words>
  <Application>Microsoft Office PowerPoint</Application>
  <PresentationFormat>On-screen Show (4:3)</PresentationFormat>
  <Paragraphs>39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Cost of quality and TQM</vt:lpstr>
      <vt:lpstr>Classification of quality cost</vt:lpstr>
      <vt:lpstr>COST OF CONFORMANCE</vt:lpstr>
      <vt:lpstr> Cost of Non Conformance</vt:lpstr>
      <vt:lpstr>Cost of lost opportunity</vt:lpstr>
      <vt:lpstr>Optimization of Quality Cost</vt:lpstr>
      <vt:lpstr>    QUALITY COST REPORTING </vt:lpstr>
      <vt:lpstr>Analysis of Quality Cost </vt:lpstr>
      <vt:lpstr>Total Quality Management</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abc</cp:lastModifiedBy>
  <cp:revision>11</cp:revision>
  <dcterms:created xsi:type="dcterms:W3CDTF">2006-08-16T00:00:00Z</dcterms:created>
  <dcterms:modified xsi:type="dcterms:W3CDTF">2010-11-18T21:27:10Z</dcterms:modified>
</cp:coreProperties>
</file>