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73" r:id="rId2"/>
    <p:sldId id="304" r:id="rId3"/>
    <p:sldId id="275" r:id="rId4"/>
    <p:sldId id="276" r:id="rId5"/>
    <p:sldId id="277" r:id="rId6"/>
    <p:sldId id="278" r:id="rId7"/>
    <p:sldId id="279" r:id="rId8"/>
    <p:sldId id="280" r:id="rId9"/>
    <p:sldId id="281" r:id="rId10"/>
    <p:sldId id="282" r:id="rId11"/>
    <p:sldId id="302" r:id="rId12"/>
    <p:sldId id="283" r:id="rId13"/>
    <p:sldId id="284" r:id="rId14"/>
    <p:sldId id="285" r:id="rId15"/>
    <p:sldId id="286" r:id="rId16"/>
    <p:sldId id="287" r:id="rId17"/>
    <p:sldId id="288" r:id="rId18"/>
    <p:sldId id="289" r:id="rId19"/>
    <p:sldId id="301" r:id="rId20"/>
    <p:sldId id="290" r:id="rId21"/>
    <p:sldId id="291" r:id="rId22"/>
    <p:sldId id="292" r:id="rId23"/>
    <p:sldId id="293" r:id="rId24"/>
    <p:sldId id="294" r:id="rId25"/>
    <p:sldId id="295" r:id="rId26"/>
    <p:sldId id="296" r:id="rId27"/>
    <p:sldId id="297" r:id="rId28"/>
    <p:sldId id="298" r:id="rId29"/>
    <p:sldId id="299" r:id="rId30"/>
    <p:sldId id="300" r:id="rId31"/>
    <p:sldId id="303" r:id="rId32"/>
    <p:sldId id="259" r:id="rId33"/>
    <p:sldId id="260" r:id="rId34"/>
    <p:sldId id="261" r:id="rId35"/>
    <p:sldId id="262" r:id="rId36"/>
    <p:sldId id="263" r:id="rId37"/>
    <p:sldId id="264" r:id="rId38"/>
    <p:sldId id="265" r:id="rId39"/>
    <p:sldId id="266" r:id="rId40"/>
    <p:sldId id="267" r:id="rId41"/>
    <p:sldId id="268" r:id="rId42"/>
    <p:sldId id="269" r:id="rId43"/>
    <p:sldId id="270" r:id="rId44"/>
    <p:sldId id="271" r:id="rId45"/>
    <p:sldId id="27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5" autoAdjust="0"/>
    <p:restoredTop sz="94660"/>
  </p:normalViewPr>
  <p:slideViewPr>
    <p:cSldViewPr>
      <p:cViewPr varScale="1">
        <p:scale>
          <a:sx n="46" d="100"/>
          <a:sy n="46"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6F1F5-BF02-4679-A829-EE2D12110FD6}" type="datetimeFigureOut">
              <a:rPr lang="en-US" smtClean="0"/>
              <a:pPr/>
              <a:t>9/7/2010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06B65-7534-4DFC-B0A6-51E50D41F1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2CE5D9-FB49-47B0-B1D1-8B9B0639F44E}"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2CE5D9-FB49-47B0-B1D1-8B9B0639F44E}" type="slidenum">
              <a:rPr lang="en-US" smtClean="0"/>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9/7/2010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9/7/2010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dirty="0" smtClean="0"/>
              <a:t>METHODS/ TECHNIQUES OF COSTING</a:t>
            </a:r>
            <a:endParaRPr lang="en-US" dirty="0"/>
          </a:p>
        </p:txBody>
      </p:sp>
      <p:sp>
        <p:nvSpPr>
          <p:cNvPr id="3" name="Content Placeholder 2"/>
          <p:cNvSpPr>
            <a:spLocks noGrp="1"/>
          </p:cNvSpPr>
          <p:nvPr>
            <p:ph idx="1"/>
          </p:nvPr>
        </p:nvSpPr>
        <p:spPr/>
        <p:txBody>
          <a:bodyPr/>
          <a:lstStyle/>
          <a:p>
            <a:endParaRPr lang="en-US" dirty="0" smtClean="0"/>
          </a:p>
          <a:p>
            <a:r>
              <a:rPr lang="en-US" dirty="0" smtClean="0"/>
              <a:t>JOB COSTING</a:t>
            </a:r>
          </a:p>
          <a:p>
            <a:r>
              <a:rPr lang="en-US" dirty="0" smtClean="0"/>
              <a:t>PROCESS COSTING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endParaRPr lang="en-US" smtClean="0"/>
          </a:p>
        </p:txBody>
      </p:sp>
      <p:sp>
        <p:nvSpPr>
          <p:cNvPr id="36867" name="Rectangle 3"/>
          <p:cNvSpPr>
            <a:spLocks noGrp="1" noChangeArrowheads="1"/>
          </p:cNvSpPr>
          <p:nvPr>
            <p:ph type="body" idx="1"/>
          </p:nvPr>
        </p:nvSpPr>
        <p:spPr/>
        <p:txBody>
          <a:bodyPr>
            <a:normAutofit/>
          </a:bodyPr>
          <a:lstStyle/>
          <a:p>
            <a:pPr eaLnBrk="1" hangingPunct="1">
              <a:lnSpc>
                <a:spcPct val="80000"/>
              </a:lnSpc>
              <a:defRPr/>
            </a:pPr>
            <a:r>
              <a:rPr lang="en-US" sz="2000" b="1" dirty="0" smtClean="0"/>
              <a:t>Contribution = sales – variable cost</a:t>
            </a:r>
          </a:p>
          <a:p>
            <a:pPr eaLnBrk="1" hangingPunct="1">
              <a:lnSpc>
                <a:spcPct val="80000"/>
              </a:lnSpc>
              <a:defRPr/>
            </a:pPr>
            <a:r>
              <a:rPr lang="en-US" sz="2000" b="1" dirty="0" smtClean="0"/>
              <a:t> Contribution = fixed cost +/- profit (loss)</a:t>
            </a:r>
          </a:p>
          <a:p>
            <a:pPr eaLnBrk="1" hangingPunct="1">
              <a:lnSpc>
                <a:spcPct val="80000"/>
              </a:lnSpc>
              <a:defRPr/>
            </a:pPr>
            <a:r>
              <a:rPr lang="en-US" sz="2000" b="1" dirty="0" smtClean="0"/>
              <a:t>Contribution per unit= selling price – variable cost per unit</a:t>
            </a:r>
          </a:p>
          <a:p>
            <a:pPr eaLnBrk="1" hangingPunct="1">
              <a:lnSpc>
                <a:spcPct val="80000"/>
              </a:lnSpc>
              <a:defRPr/>
            </a:pPr>
            <a:r>
              <a:rPr lang="en-US" sz="2000" b="1" dirty="0" smtClean="0"/>
              <a:t>We  can derive marginal costing equation:</a:t>
            </a:r>
          </a:p>
          <a:p>
            <a:pPr eaLnBrk="1" hangingPunct="1">
              <a:lnSpc>
                <a:spcPct val="80000"/>
              </a:lnSpc>
              <a:defRPr/>
            </a:pPr>
            <a:r>
              <a:rPr lang="en-US" sz="2000" b="1" dirty="0" smtClean="0"/>
              <a:t> </a:t>
            </a:r>
          </a:p>
          <a:p>
            <a:pPr eaLnBrk="1" hangingPunct="1">
              <a:lnSpc>
                <a:spcPct val="80000"/>
              </a:lnSpc>
              <a:defRPr/>
            </a:pPr>
            <a:r>
              <a:rPr lang="en-US" sz="2000" b="1" dirty="0" smtClean="0"/>
              <a:t>Sales-variable cost= contribution</a:t>
            </a:r>
          </a:p>
          <a:p>
            <a:pPr eaLnBrk="1" hangingPunct="1">
              <a:lnSpc>
                <a:spcPct val="80000"/>
              </a:lnSpc>
              <a:defRPr/>
            </a:pPr>
            <a:r>
              <a:rPr lang="en-US" sz="2000" b="1" dirty="0" smtClean="0"/>
              <a:t>Sales- variable cost= fixed cost +/- profit</a:t>
            </a:r>
          </a:p>
          <a:p>
            <a:pPr eaLnBrk="1" hangingPunct="1">
              <a:lnSpc>
                <a:spcPct val="80000"/>
              </a:lnSpc>
              <a:defRPr/>
            </a:pPr>
            <a:r>
              <a:rPr lang="en-US" sz="2000" b="1" dirty="0" smtClean="0"/>
              <a:t>In case three factors known fourth factor can be known: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nSpc>
                <a:spcPct val="80000"/>
              </a:lnSpc>
              <a:defRPr/>
            </a:pPr>
            <a:r>
              <a:rPr lang="en-US" sz="3200" b="1" dirty="0" smtClean="0"/>
              <a:t>Example:  sales: 2,40,000/-</a:t>
            </a:r>
          </a:p>
          <a:p>
            <a:pPr>
              <a:lnSpc>
                <a:spcPct val="80000"/>
              </a:lnSpc>
              <a:defRPr/>
            </a:pPr>
            <a:r>
              <a:rPr lang="en-US" sz="3200" b="1" dirty="0" smtClean="0"/>
              <a:t>	    Profit : 50,000/-</a:t>
            </a:r>
          </a:p>
          <a:p>
            <a:pPr>
              <a:lnSpc>
                <a:spcPct val="80000"/>
              </a:lnSpc>
              <a:defRPr/>
            </a:pPr>
            <a:r>
              <a:rPr lang="en-US" sz="3200" b="1" dirty="0" smtClean="0"/>
              <a:t>	   Direct material : 80,000/-</a:t>
            </a:r>
          </a:p>
          <a:p>
            <a:pPr>
              <a:lnSpc>
                <a:spcPct val="80000"/>
              </a:lnSpc>
              <a:defRPr/>
            </a:pPr>
            <a:r>
              <a:rPr lang="en-US" sz="3200" b="1" dirty="0" smtClean="0"/>
              <a:t>	   Direct labor : 50,000/-</a:t>
            </a:r>
          </a:p>
          <a:p>
            <a:pPr>
              <a:lnSpc>
                <a:spcPct val="80000"/>
              </a:lnSpc>
              <a:defRPr/>
            </a:pPr>
            <a:r>
              <a:rPr lang="en-US" sz="3200" b="1" dirty="0" smtClean="0"/>
              <a:t>               Variable overheads : 20,000</a:t>
            </a:r>
          </a:p>
          <a:p>
            <a:pPr>
              <a:lnSpc>
                <a:spcPct val="80000"/>
              </a:lnSpc>
              <a:defRPr/>
            </a:pPr>
            <a:r>
              <a:rPr lang="en-US" sz="3200" b="1" dirty="0" smtClean="0"/>
              <a:t>	   Variable cost: 1,50,000</a:t>
            </a:r>
          </a:p>
          <a:p>
            <a:pPr>
              <a:lnSpc>
                <a:spcPct val="80000"/>
              </a:lnSpc>
              <a:defRPr/>
            </a:pPr>
            <a:r>
              <a:rPr lang="en-US" sz="3200" b="1" dirty="0" smtClean="0"/>
              <a:t>Sales – Variable Cost = Fixed Cost +/- Profit</a:t>
            </a:r>
          </a:p>
          <a:p>
            <a:pPr>
              <a:lnSpc>
                <a:spcPct val="80000"/>
              </a:lnSpc>
              <a:defRPr/>
            </a:pPr>
            <a:r>
              <a:rPr lang="en-US" sz="3200" b="1" dirty="0" smtClean="0"/>
              <a:t>2,40,000-1,50,000 -50,000 = 40,000</a:t>
            </a:r>
          </a:p>
          <a:p>
            <a:pPr>
              <a:lnSpc>
                <a:spcPct val="80000"/>
              </a:lnSpc>
              <a:defRPr/>
            </a:pPr>
            <a:r>
              <a:rPr lang="en-US" sz="3200" b="1" dirty="0" smtClean="0"/>
              <a:t>Fixed Cost = 40,000</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endParaRPr lang="en-US" smtClean="0"/>
          </a:p>
        </p:txBody>
      </p:sp>
      <p:sp>
        <p:nvSpPr>
          <p:cNvPr id="37891" name="Rectangle 3"/>
          <p:cNvSpPr>
            <a:spLocks noGrp="1" noChangeArrowheads="1"/>
          </p:cNvSpPr>
          <p:nvPr>
            <p:ph type="body" idx="1"/>
          </p:nvPr>
        </p:nvSpPr>
        <p:spPr/>
        <p:txBody>
          <a:bodyPr/>
          <a:lstStyle/>
          <a:p>
            <a:pPr eaLnBrk="1" hangingPunct="1">
              <a:lnSpc>
                <a:spcPct val="80000"/>
              </a:lnSpc>
              <a:defRPr/>
            </a:pPr>
            <a:r>
              <a:rPr lang="fr-FR" sz="2800" b="1" smtClean="0"/>
              <a:t>Profit/ Volume Ratio (contribution Ratio)</a:t>
            </a:r>
            <a:endParaRPr lang="en-US" sz="2800" smtClean="0"/>
          </a:p>
          <a:p>
            <a:pPr eaLnBrk="1" hangingPunct="1">
              <a:lnSpc>
                <a:spcPct val="80000"/>
              </a:lnSpc>
              <a:defRPr/>
            </a:pPr>
            <a:r>
              <a:rPr lang="en-US" sz="2800" smtClean="0"/>
              <a:t>P/V ratio = Contribution/ sales</a:t>
            </a:r>
          </a:p>
          <a:p>
            <a:pPr eaLnBrk="1" hangingPunct="1">
              <a:lnSpc>
                <a:spcPct val="80000"/>
              </a:lnSpc>
              <a:defRPr/>
            </a:pPr>
            <a:r>
              <a:rPr lang="en-US" sz="2800" smtClean="0"/>
              <a:t>	   =  sales- variable cost / sales</a:t>
            </a:r>
          </a:p>
          <a:p>
            <a:pPr eaLnBrk="1" hangingPunct="1">
              <a:lnSpc>
                <a:spcPct val="80000"/>
              </a:lnSpc>
              <a:defRPr/>
            </a:pPr>
            <a:r>
              <a:rPr lang="en-US" sz="2800" smtClean="0"/>
              <a:t>	   </a:t>
            </a:r>
            <a:r>
              <a:rPr lang="fr-FR" sz="2800" smtClean="0"/>
              <a:t>=  Fixed Cost +/- Profit (loss) / sales</a:t>
            </a:r>
          </a:p>
          <a:p>
            <a:pPr eaLnBrk="1" hangingPunct="1">
              <a:lnSpc>
                <a:spcPct val="80000"/>
              </a:lnSpc>
              <a:defRPr/>
            </a:pPr>
            <a:r>
              <a:rPr lang="fr-FR" sz="2800" smtClean="0"/>
              <a:t>	</a:t>
            </a:r>
            <a:r>
              <a:rPr lang="en-US" sz="2800" smtClean="0"/>
              <a:t>   = Change in profit or contribution / change in sales</a:t>
            </a:r>
          </a:p>
          <a:p>
            <a:pPr eaLnBrk="1" hangingPunct="1">
              <a:lnSpc>
                <a:spcPct val="80000"/>
              </a:lnSpc>
              <a:defRPr/>
            </a:pPr>
            <a:r>
              <a:rPr lang="en-US" sz="2800" smtClean="0"/>
              <a:t> This can be shown in the form of percentage by multiplying by100.</a:t>
            </a:r>
          </a:p>
          <a:p>
            <a:pPr eaLnBrk="1" hangingPunct="1">
              <a:lnSpc>
                <a:spcPct val="80000"/>
              </a:lnSpc>
              <a:defRPr/>
            </a:pPr>
            <a:r>
              <a:rPr lang="en-US" sz="2800" smtClean="0"/>
              <a:t>Example:  selling price = 15/-</a:t>
            </a:r>
          </a:p>
          <a:p>
            <a:pPr eaLnBrk="1" hangingPunct="1">
              <a:lnSpc>
                <a:spcPct val="80000"/>
              </a:lnSpc>
              <a:defRPr/>
            </a:pPr>
            <a:r>
              <a:rPr lang="en-US" sz="2800" smtClean="0"/>
              <a:t>	     Variable cost = 10/-</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endParaRPr lang="en-US" smtClean="0"/>
          </a:p>
        </p:txBody>
      </p:sp>
      <p:sp>
        <p:nvSpPr>
          <p:cNvPr id="38915"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smtClean="0"/>
              <a:t>P/V ratio = 15-10/15 = 1/3*100 = 33 1/3%</a:t>
            </a:r>
          </a:p>
          <a:p>
            <a:pPr eaLnBrk="1" hangingPunct="1">
              <a:lnSpc>
                <a:spcPct val="90000"/>
              </a:lnSpc>
              <a:defRPr/>
            </a:pPr>
            <a:r>
              <a:rPr lang="en-US" sz="2800" smtClean="0"/>
              <a:t> It establishes relationship between contribution and sales:</a:t>
            </a:r>
          </a:p>
          <a:p>
            <a:pPr eaLnBrk="1" hangingPunct="1">
              <a:lnSpc>
                <a:spcPct val="90000"/>
              </a:lnSpc>
              <a:defRPr/>
            </a:pPr>
            <a:r>
              <a:rPr lang="en-US" sz="2800" smtClean="0"/>
              <a:t>High P/V ratio reflects high profit</a:t>
            </a:r>
          </a:p>
          <a:p>
            <a:pPr eaLnBrk="1" hangingPunct="1">
              <a:lnSpc>
                <a:spcPct val="90000"/>
              </a:lnSpc>
              <a:defRPr/>
            </a:pPr>
            <a:r>
              <a:rPr lang="en-US" sz="2800" smtClean="0"/>
              <a:t>Low P/V ration reflects low profit</a:t>
            </a:r>
          </a:p>
          <a:p>
            <a:pPr eaLnBrk="1" hangingPunct="1">
              <a:lnSpc>
                <a:spcPct val="90000"/>
              </a:lnSpc>
              <a:defRPr/>
            </a:pPr>
            <a:r>
              <a:rPr lang="en-US" sz="2800" smtClean="0"/>
              <a:t>Ratio can be increased by increasing contribution:</a:t>
            </a:r>
          </a:p>
          <a:p>
            <a:pPr eaLnBrk="1" hangingPunct="1">
              <a:lnSpc>
                <a:spcPct val="90000"/>
              </a:lnSpc>
              <a:defRPr/>
            </a:pPr>
            <a:r>
              <a:rPr lang="en-US" sz="2800" smtClean="0"/>
              <a:t> Increasing selling price per unit</a:t>
            </a:r>
          </a:p>
          <a:p>
            <a:pPr eaLnBrk="1" hangingPunct="1">
              <a:lnSpc>
                <a:spcPct val="90000"/>
              </a:lnSpc>
              <a:defRPr/>
            </a:pPr>
            <a:r>
              <a:rPr lang="en-US" sz="2800" smtClean="0"/>
              <a:t>Reducing variable cost per unit</a:t>
            </a:r>
          </a:p>
          <a:p>
            <a:pPr eaLnBrk="1" hangingPunct="1">
              <a:lnSpc>
                <a:spcPct val="90000"/>
              </a:lnSpc>
              <a:defRPr/>
            </a:pPr>
            <a:r>
              <a:rPr lang="en-US" sz="2800" smtClean="0"/>
              <a:t>Switching the production to more profitable products.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endParaRPr lang="en-US" smtClean="0"/>
          </a:p>
        </p:txBody>
      </p:sp>
      <p:sp>
        <p:nvSpPr>
          <p:cNvPr id="39939" name="Rectangle 3"/>
          <p:cNvSpPr>
            <a:spLocks noGrp="1" noChangeArrowheads="1"/>
          </p:cNvSpPr>
          <p:nvPr>
            <p:ph type="body" idx="1"/>
          </p:nvPr>
        </p:nvSpPr>
        <p:spPr/>
        <p:txBody>
          <a:bodyPr>
            <a:normAutofit fontScale="92500" lnSpcReduction="10000"/>
          </a:bodyPr>
          <a:lstStyle/>
          <a:p>
            <a:pPr eaLnBrk="1" hangingPunct="1">
              <a:lnSpc>
                <a:spcPct val="80000"/>
              </a:lnSpc>
              <a:defRPr/>
            </a:pPr>
            <a:r>
              <a:rPr lang="en-US" sz="2400" b="1" smtClean="0"/>
              <a:t>For example:  </a:t>
            </a:r>
          </a:p>
          <a:p>
            <a:pPr eaLnBrk="1" hangingPunct="1">
              <a:lnSpc>
                <a:spcPct val="80000"/>
              </a:lnSpc>
              <a:defRPr/>
            </a:pPr>
            <a:r>
              <a:rPr lang="en-US" sz="2400" b="1" smtClean="0"/>
              <a:t>Sales: 100,000/-</a:t>
            </a:r>
          </a:p>
          <a:p>
            <a:pPr eaLnBrk="1" hangingPunct="1">
              <a:lnSpc>
                <a:spcPct val="80000"/>
              </a:lnSpc>
              <a:defRPr/>
            </a:pPr>
            <a:r>
              <a:rPr lang="en-US" sz="2400" b="1" smtClean="0"/>
              <a:t>		  Profit: 10,000/-</a:t>
            </a:r>
          </a:p>
          <a:p>
            <a:pPr eaLnBrk="1" hangingPunct="1">
              <a:lnSpc>
                <a:spcPct val="80000"/>
              </a:lnSpc>
              <a:defRPr/>
            </a:pPr>
            <a:r>
              <a:rPr lang="en-US" sz="2400" b="1" smtClean="0"/>
              <a:t>		  Variable Cost =70%</a:t>
            </a:r>
          </a:p>
          <a:p>
            <a:pPr eaLnBrk="1" hangingPunct="1">
              <a:lnSpc>
                <a:spcPct val="80000"/>
              </a:lnSpc>
              <a:defRPr/>
            </a:pPr>
            <a:r>
              <a:rPr lang="en-US" sz="2400" b="1" smtClean="0"/>
              <a:t>Calculate PV ratio, Fixed Cost, Sales volume to earn profit of 40,000/-</a:t>
            </a:r>
          </a:p>
          <a:p>
            <a:pPr eaLnBrk="1" hangingPunct="1">
              <a:lnSpc>
                <a:spcPct val="80000"/>
              </a:lnSpc>
              <a:defRPr/>
            </a:pPr>
            <a:r>
              <a:rPr lang="en-US" sz="2400" b="1" smtClean="0"/>
              <a:t>70% *100,000 = 70,000</a:t>
            </a:r>
          </a:p>
          <a:p>
            <a:pPr eaLnBrk="1" hangingPunct="1">
              <a:lnSpc>
                <a:spcPct val="80000"/>
              </a:lnSpc>
              <a:defRPr/>
            </a:pPr>
            <a:r>
              <a:rPr lang="en-US" sz="2400" b="1" smtClean="0"/>
              <a:t>P/V Ratio= 100,000-70,000 / 100,000 *100 = 30%</a:t>
            </a:r>
          </a:p>
          <a:p>
            <a:pPr eaLnBrk="1" hangingPunct="1">
              <a:lnSpc>
                <a:spcPct val="80000"/>
              </a:lnSpc>
              <a:defRPr/>
            </a:pPr>
            <a:r>
              <a:rPr lang="en-US" sz="2400" b="1" smtClean="0"/>
              <a:t>Contribution = Fixed Cost +/- Profit (loss)</a:t>
            </a:r>
          </a:p>
          <a:p>
            <a:pPr eaLnBrk="1" hangingPunct="1">
              <a:lnSpc>
                <a:spcPct val="80000"/>
              </a:lnSpc>
              <a:defRPr/>
            </a:pPr>
            <a:r>
              <a:rPr lang="en-US" sz="2400" b="1" smtClean="0"/>
              <a:t>30,000 = Fixed Cost + 10,000</a:t>
            </a:r>
          </a:p>
          <a:p>
            <a:pPr eaLnBrk="1" hangingPunct="1">
              <a:lnSpc>
                <a:spcPct val="80000"/>
              </a:lnSpc>
              <a:defRPr/>
            </a:pPr>
            <a:r>
              <a:rPr lang="en-US" sz="2400" b="1" smtClean="0"/>
              <a:t>Fixed Cost = 20,000</a:t>
            </a:r>
          </a:p>
          <a:p>
            <a:pPr eaLnBrk="1" hangingPunct="1">
              <a:lnSpc>
                <a:spcPct val="80000"/>
              </a:lnSpc>
              <a:defRPr/>
            </a:pPr>
            <a:r>
              <a:rPr lang="en-US" sz="2400" b="1" smtClean="0"/>
              <a:t> Sales volume required to earn given profit : FC + Profit / pv ratio</a:t>
            </a:r>
          </a:p>
          <a:p>
            <a:pPr eaLnBrk="1" hangingPunct="1">
              <a:lnSpc>
                <a:spcPct val="80000"/>
              </a:lnSpc>
              <a:defRPr/>
            </a:pPr>
            <a:r>
              <a:rPr lang="en-US" sz="2400" b="1" smtClean="0"/>
              <a:t>   20,000+40,000 /30% = 60,000 /30% = 200,000</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endParaRPr lang="en-US" smtClean="0"/>
          </a:p>
        </p:txBody>
      </p:sp>
      <p:sp>
        <p:nvSpPr>
          <p:cNvPr id="40963" name="Rectangle 3"/>
          <p:cNvSpPr>
            <a:spLocks noGrp="1" noChangeArrowheads="1"/>
          </p:cNvSpPr>
          <p:nvPr>
            <p:ph type="body" idx="1"/>
          </p:nvPr>
        </p:nvSpPr>
        <p:spPr/>
        <p:txBody>
          <a:bodyPr/>
          <a:lstStyle/>
          <a:p>
            <a:pPr eaLnBrk="1" hangingPunct="1">
              <a:lnSpc>
                <a:spcPct val="80000"/>
              </a:lnSpc>
              <a:defRPr/>
            </a:pPr>
            <a:r>
              <a:rPr lang="en-US" sz="2000" b="1" smtClean="0"/>
              <a:t>BREAK EVEN POINT</a:t>
            </a:r>
            <a:endParaRPr lang="en-US" sz="2000" smtClean="0"/>
          </a:p>
          <a:p>
            <a:pPr eaLnBrk="1" hangingPunct="1">
              <a:lnSpc>
                <a:spcPct val="80000"/>
              </a:lnSpc>
              <a:defRPr/>
            </a:pPr>
            <a:r>
              <a:rPr lang="en-US" sz="2000" b="1" smtClean="0"/>
              <a:t>It is defined as that point of sales volume at which total revenue is equal to total cost. (No profit No loss)</a:t>
            </a:r>
          </a:p>
          <a:p>
            <a:pPr eaLnBrk="1" hangingPunct="1">
              <a:lnSpc>
                <a:spcPct val="80000"/>
              </a:lnSpc>
              <a:defRPr/>
            </a:pPr>
            <a:r>
              <a:rPr lang="en-US" sz="2000" b="1" smtClean="0"/>
              <a:t>Sales revenue at B.E.P. = fixed cost + variable Cost</a:t>
            </a:r>
          </a:p>
          <a:p>
            <a:pPr eaLnBrk="1" hangingPunct="1">
              <a:lnSpc>
                <a:spcPct val="80000"/>
              </a:lnSpc>
              <a:defRPr/>
            </a:pPr>
            <a:r>
              <a:rPr lang="en-US" sz="2000" b="1" smtClean="0"/>
              <a:t>Algebraic form</a:t>
            </a:r>
          </a:p>
          <a:p>
            <a:pPr eaLnBrk="1" hangingPunct="1">
              <a:lnSpc>
                <a:spcPct val="80000"/>
              </a:lnSpc>
              <a:defRPr/>
            </a:pPr>
            <a:r>
              <a:rPr lang="en-US" sz="2000" b="1" smtClean="0"/>
              <a:t>Break even point in units = Fixed  Cost / Contribution per unit</a:t>
            </a:r>
          </a:p>
          <a:p>
            <a:pPr eaLnBrk="1" hangingPunct="1">
              <a:lnSpc>
                <a:spcPct val="80000"/>
              </a:lnSpc>
              <a:defRPr/>
            </a:pPr>
            <a:r>
              <a:rPr lang="en-US" sz="2000" b="1" smtClean="0"/>
              <a:t>Break Even point in terms of money value  = </a:t>
            </a:r>
          </a:p>
          <a:p>
            <a:pPr eaLnBrk="1" hangingPunct="1">
              <a:lnSpc>
                <a:spcPct val="80000"/>
              </a:lnSpc>
              <a:defRPr/>
            </a:pPr>
            <a:r>
              <a:rPr lang="en-US" sz="2000" b="1" smtClean="0"/>
              <a:t>Total sales= TFC = TVC</a:t>
            </a:r>
          </a:p>
          <a:p>
            <a:pPr eaLnBrk="1" hangingPunct="1">
              <a:lnSpc>
                <a:spcPct val="80000"/>
              </a:lnSpc>
              <a:defRPr/>
            </a:pPr>
            <a:r>
              <a:rPr lang="en-US" sz="2000" b="1" smtClean="0"/>
              <a:t> S= F+ VC</a:t>
            </a:r>
          </a:p>
          <a:p>
            <a:pPr eaLnBrk="1" hangingPunct="1">
              <a:lnSpc>
                <a:spcPct val="80000"/>
              </a:lnSpc>
              <a:defRPr/>
            </a:pPr>
            <a:r>
              <a:rPr lang="en-US" sz="2000" b="1" smtClean="0"/>
              <a:t>S-VC =FC</a:t>
            </a:r>
          </a:p>
          <a:p>
            <a:pPr eaLnBrk="1" hangingPunct="1">
              <a:lnSpc>
                <a:spcPct val="80000"/>
              </a:lnSpc>
              <a:defRPr/>
            </a:pPr>
            <a:r>
              <a:rPr lang="en-US" sz="2000" b="1" smtClean="0"/>
              <a:t>Dividing by S-VC</a:t>
            </a:r>
          </a:p>
          <a:p>
            <a:pPr eaLnBrk="1" hangingPunct="1">
              <a:lnSpc>
                <a:spcPct val="80000"/>
              </a:lnSpc>
              <a:defRPr/>
            </a:pPr>
            <a:r>
              <a:rPr lang="en-US" sz="2000" b="1" smtClean="0"/>
              <a:t>S-VC / S-VC = FC / S-VC</a:t>
            </a:r>
          </a:p>
          <a:p>
            <a:pPr eaLnBrk="1" hangingPunct="1">
              <a:lnSpc>
                <a:spcPct val="80000"/>
              </a:lnSpc>
              <a:defRPr/>
            </a:pPr>
            <a:r>
              <a:rPr lang="en-US" sz="2000" b="1" smtClean="0"/>
              <a:t>1= FC / S-VC      (multiplying by S)</a:t>
            </a:r>
          </a:p>
          <a:p>
            <a:pPr eaLnBrk="1" hangingPunct="1">
              <a:lnSpc>
                <a:spcPct val="80000"/>
              </a:lnSpc>
              <a:defRPr/>
            </a:pPr>
            <a:r>
              <a:rPr lang="en-US" sz="2000" b="1" smtClean="0"/>
              <a:t>S= (FC / S-VC )*S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endParaRPr lang="en-US" smtClean="0"/>
          </a:p>
        </p:txBody>
      </p:sp>
      <p:sp>
        <p:nvSpPr>
          <p:cNvPr id="41987" name="Rectangle 3"/>
          <p:cNvSpPr>
            <a:spLocks noGrp="1" noChangeArrowheads="1"/>
          </p:cNvSpPr>
          <p:nvPr>
            <p:ph type="body" idx="1"/>
          </p:nvPr>
        </p:nvSpPr>
        <p:spPr>
          <a:xfrm>
            <a:off x="457200" y="1600200"/>
            <a:ext cx="8153400" cy="4953000"/>
          </a:xfrm>
        </p:spPr>
        <p:txBody>
          <a:bodyPr/>
          <a:lstStyle/>
          <a:p>
            <a:pPr marL="609600" indent="-609600" eaLnBrk="1" hangingPunct="1">
              <a:lnSpc>
                <a:spcPct val="80000"/>
              </a:lnSpc>
              <a:defRPr/>
            </a:pPr>
            <a:r>
              <a:rPr lang="en-US" sz="2400" b="1" smtClean="0"/>
              <a:t>break Even  point as percentage of estimated capacity: </a:t>
            </a:r>
          </a:p>
          <a:p>
            <a:pPr marL="609600" indent="-609600" eaLnBrk="1" hangingPunct="1">
              <a:lnSpc>
                <a:spcPct val="80000"/>
              </a:lnSpc>
              <a:defRPr/>
            </a:pPr>
            <a:r>
              <a:rPr lang="en-US" sz="2400" b="1" smtClean="0"/>
              <a:t>Fixed Cost / total contribution</a:t>
            </a:r>
          </a:p>
          <a:p>
            <a:pPr marL="609600" indent="-609600" eaLnBrk="1" hangingPunct="1">
              <a:lnSpc>
                <a:spcPct val="80000"/>
              </a:lnSpc>
              <a:defRPr/>
            </a:pPr>
            <a:r>
              <a:rPr lang="en-US" sz="2400" b="1" smtClean="0"/>
              <a:t>For Example:  Output : 3000 units</a:t>
            </a:r>
          </a:p>
          <a:p>
            <a:pPr marL="609600" indent="-609600" eaLnBrk="1" hangingPunct="1">
              <a:lnSpc>
                <a:spcPct val="80000"/>
              </a:lnSpc>
              <a:defRPr/>
            </a:pPr>
            <a:r>
              <a:rPr lang="en-US" sz="2400" b="1" smtClean="0"/>
              <a:t>		    Selling price per unit : Rs. 30/-</a:t>
            </a:r>
          </a:p>
          <a:p>
            <a:pPr marL="609600" indent="-609600" eaLnBrk="1" hangingPunct="1">
              <a:lnSpc>
                <a:spcPct val="80000"/>
              </a:lnSpc>
              <a:defRPr/>
            </a:pPr>
            <a:r>
              <a:rPr lang="en-US" sz="2400" b="1" smtClean="0"/>
              <a:t>		    Variable cost per unit : Rs. 20/-</a:t>
            </a:r>
          </a:p>
          <a:p>
            <a:pPr marL="609600" indent="-609600" eaLnBrk="1" hangingPunct="1">
              <a:lnSpc>
                <a:spcPct val="80000"/>
              </a:lnSpc>
              <a:defRPr/>
            </a:pPr>
            <a:r>
              <a:rPr lang="en-US" sz="2400" b="1" smtClean="0"/>
              <a:t>		     Total fixed cost : Rs 20,000/-</a:t>
            </a:r>
          </a:p>
          <a:p>
            <a:pPr marL="609600" indent="-609600" eaLnBrk="1" hangingPunct="1">
              <a:lnSpc>
                <a:spcPct val="80000"/>
              </a:lnSpc>
              <a:defRPr/>
            </a:pPr>
            <a:r>
              <a:rPr lang="en-US" sz="2400" b="1" smtClean="0"/>
              <a:t> Calculate B.E.P.  in units and Sales value</a:t>
            </a:r>
          </a:p>
          <a:p>
            <a:pPr marL="609600" indent="-609600" eaLnBrk="1" hangingPunct="1">
              <a:lnSpc>
                <a:spcPct val="80000"/>
              </a:lnSpc>
              <a:defRPr/>
            </a:pPr>
            <a:r>
              <a:rPr lang="en-US" sz="2400" b="1" smtClean="0"/>
              <a:t>B.E.P. (units) 20,000/ 30-20 = 2000 units</a:t>
            </a:r>
          </a:p>
          <a:p>
            <a:pPr marL="609600" indent="-609600" eaLnBrk="1" hangingPunct="1">
              <a:lnSpc>
                <a:spcPct val="80000"/>
              </a:lnSpc>
              <a:defRPr/>
            </a:pPr>
            <a:r>
              <a:rPr lang="en-US" sz="2400" b="1" smtClean="0"/>
              <a:t>	Sales = FC*S / S-VC = 20,000* 90,000 / 90,000-60,000 = 60,000</a:t>
            </a:r>
          </a:p>
          <a:p>
            <a:pPr marL="609600" indent="-609600" eaLnBrk="1" hangingPunct="1">
              <a:lnSpc>
                <a:spcPct val="80000"/>
              </a:lnSpc>
              <a:defRPr/>
            </a:pPr>
            <a:endParaRPr lang="en-US" sz="2400" b="1" smtClean="0"/>
          </a:p>
          <a:p>
            <a:pPr marL="609600" indent="-609600" eaLnBrk="1" hangingPunct="1">
              <a:lnSpc>
                <a:spcPct val="80000"/>
              </a:lnSpc>
              <a:defRPr/>
            </a:pPr>
            <a:endParaRPr lang="en-US" sz="2400" b="1" smtClean="0"/>
          </a:p>
          <a:p>
            <a:pPr marL="609600" indent="-609600" eaLnBrk="1" hangingPunct="1">
              <a:lnSpc>
                <a:spcPct val="80000"/>
              </a:lnSpc>
              <a:defRPr/>
            </a:pPr>
            <a:endParaRPr lang="en-US" sz="2400" b="1" smtClean="0"/>
          </a:p>
          <a:p>
            <a:pPr marL="609600" indent="-609600" eaLnBrk="1" hangingPunct="1">
              <a:lnSpc>
                <a:spcPct val="80000"/>
              </a:lnSpc>
              <a:defRPr/>
            </a:pPr>
            <a:endParaRPr lang="en-US" sz="2400" b="1"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endParaRPr lang="en-US" smtClean="0"/>
          </a:p>
        </p:txBody>
      </p:sp>
      <p:sp>
        <p:nvSpPr>
          <p:cNvPr id="43011" name="Rectangle 3"/>
          <p:cNvSpPr>
            <a:spLocks noGrp="1" noChangeArrowheads="1"/>
          </p:cNvSpPr>
          <p:nvPr>
            <p:ph type="body" idx="1"/>
          </p:nvPr>
        </p:nvSpPr>
        <p:spPr/>
        <p:txBody>
          <a:bodyPr>
            <a:normAutofit lnSpcReduction="10000"/>
          </a:bodyPr>
          <a:lstStyle/>
          <a:p>
            <a:pPr algn="ctr" eaLnBrk="1" hangingPunct="1">
              <a:lnSpc>
                <a:spcPct val="80000"/>
              </a:lnSpc>
              <a:defRPr/>
            </a:pPr>
            <a:r>
              <a:rPr lang="en-US" b="1" smtClean="0"/>
              <a:t>Margin Of Safety:  Excess of actual sales over break even sales is known as Margin of safety. </a:t>
            </a:r>
          </a:p>
          <a:p>
            <a:pPr algn="ctr" eaLnBrk="1" hangingPunct="1">
              <a:lnSpc>
                <a:spcPct val="80000"/>
              </a:lnSpc>
              <a:defRPr/>
            </a:pPr>
            <a:r>
              <a:rPr lang="en-US" b="1" smtClean="0"/>
              <a:t>MOS : Total sales – Sales at B.E.P.</a:t>
            </a:r>
          </a:p>
          <a:p>
            <a:pPr eaLnBrk="1" hangingPunct="1">
              <a:lnSpc>
                <a:spcPct val="80000"/>
              </a:lnSpc>
              <a:defRPr/>
            </a:pPr>
            <a:r>
              <a:rPr lang="en-US" sz="2800" b="1" smtClean="0"/>
              <a:t>Angle of Incidence </a:t>
            </a:r>
          </a:p>
          <a:p>
            <a:pPr algn="ctr" eaLnBrk="1" hangingPunct="1">
              <a:lnSpc>
                <a:spcPct val="80000"/>
              </a:lnSpc>
              <a:defRPr/>
            </a:pPr>
            <a:endParaRPr lang="en-US" sz="2800" smtClean="0"/>
          </a:p>
          <a:p>
            <a:pPr algn="ctr" eaLnBrk="1" hangingPunct="1">
              <a:lnSpc>
                <a:spcPct val="80000"/>
              </a:lnSpc>
              <a:defRPr/>
            </a:pPr>
            <a:r>
              <a:rPr lang="en-US" sz="2800" smtClean="0"/>
              <a:t>Angle between sales line and total cost line formed at B.E.P. where sales line and total cost line intersect each other. AOI indicates the profit earning capacity of business.</a:t>
            </a:r>
          </a:p>
          <a:p>
            <a:pPr algn="ctr" eaLnBrk="1" hangingPunct="1">
              <a:lnSpc>
                <a:spcPct val="80000"/>
              </a:lnSpc>
              <a:defRPr/>
            </a:pPr>
            <a:r>
              <a:rPr lang="en-US" sz="2800" smtClean="0"/>
              <a:t>AOI and MOS indicate the soundness of business.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z="4000" b="0" smtClean="0"/>
              <a:t>MANGERIAL DECISION</a:t>
            </a:r>
            <a:br>
              <a:rPr lang="en-US" sz="4000" b="0" smtClean="0"/>
            </a:br>
            <a:endParaRPr lang="en-US" sz="4000" b="0" smtClean="0"/>
          </a:p>
        </p:txBody>
      </p:sp>
      <p:sp>
        <p:nvSpPr>
          <p:cNvPr id="44035" name="Rectangle 3"/>
          <p:cNvSpPr>
            <a:spLocks noGrp="1" noChangeArrowheads="1"/>
          </p:cNvSpPr>
          <p:nvPr>
            <p:ph type="body" idx="1"/>
          </p:nvPr>
        </p:nvSpPr>
        <p:spPr>
          <a:xfrm>
            <a:off x="457200" y="1066800"/>
            <a:ext cx="8229600" cy="5791200"/>
          </a:xfrm>
        </p:spPr>
        <p:txBody>
          <a:bodyPr>
            <a:normAutofit/>
          </a:bodyPr>
          <a:lstStyle/>
          <a:p>
            <a:pPr eaLnBrk="1" hangingPunct="1">
              <a:lnSpc>
                <a:spcPct val="90000"/>
              </a:lnSpc>
              <a:defRPr/>
            </a:pPr>
            <a:r>
              <a:rPr lang="en-US" sz="2400" dirty="0" smtClean="0"/>
              <a:t>PRICING DECISION: </a:t>
            </a:r>
          </a:p>
          <a:p>
            <a:pPr lvl="1" eaLnBrk="1" hangingPunct="1">
              <a:lnSpc>
                <a:spcPct val="90000"/>
              </a:lnSpc>
              <a:defRPr/>
            </a:pPr>
            <a:endParaRPr lang="en-US" sz="2400" b="1" dirty="0" smtClean="0"/>
          </a:p>
          <a:p>
            <a:pPr lvl="1" algn="just" eaLnBrk="1" hangingPunct="1">
              <a:lnSpc>
                <a:spcPct val="90000"/>
              </a:lnSpc>
              <a:defRPr/>
            </a:pPr>
            <a:r>
              <a:rPr lang="en-US" sz="2400" b="1" dirty="0" smtClean="0"/>
              <a:t>Under normal conditions prices are based on total cost of sales so as to cover both fixed and variable cost and to certain extent profit.</a:t>
            </a:r>
          </a:p>
          <a:p>
            <a:pPr lvl="1" algn="just" eaLnBrk="1" hangingPunct="1">
              <a:lnSpc>
                <a:spcPct val="90000"/>
              </a:lnSpc>
              <a:defRPr/>
            </a:pPr>
            <a:endParaRPr lang="en-US" sz="2400" b="1" dirty="0" smtClean="0"/>
          </a:p>
          <a:p>
            <a:pPr lvl="1" algn="just" eaLnBrk="1" hangingPunct="1">
              <a:lnSpc>
                <a:spcPct val="90000"/>
              </a:lnSpc>
              <a:defRPr/>
            </a:pPr>
            <a:r>
              <a:rPr lang="en-US" sz="2400" b="1" dirty="0" smtClean="0"/>
              <a:t> Other circumstances like stiff competition, exploring new markets etc. Products are sold at price below total cost.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gn="just">
              <a:lnSpc>
                <a:spcPct val="90000"/>
              </a:lnSpc>
              <a:defRPr/>
            </a:pPr>
            <a:r>
              <a:rPr lang="en-US" sz="2400" b="1" dirty="0" smtClean="0"/>
              <a:t>During depression prices can be reduced to an extent which covers the variable cost and contribute something towards fixed cost.</a:t>
            </a:r>
          </a:p>
          <a:p>
            <a:pPr lvl="1" algn="just">
              <a:lnSpc>
                <a:spcPct val="90000"/>
              </a:lnSpc>
              <a:defRPr/>
            </a:pPr>
            <a:r>
              <a:rPr lang="en-US" sz="2400" b="1" dirty="0" smtClean="0"/>
              <a:t>Accepting bulk order and exploring foreign markets is generally made to utilize the idle capacity. The order from the local merchants should not be accepted at a below normal price it affects the relationship of the concern with the other customers. In case of foreign markets goods may be sold at prices below normal price.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SHEET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endParaRPr lang="en-US" smtClean="0"/>
          </a:p>
        </p:txBody>
      </p:sp>
      <p:sp>
        <p:nvSpPr>
          <p:cNvPr id="53251" name="Rectangle 3"/>
          <p:cNvSpPr>
            <a:spLocks noGrp="1" noChangeArrowheads="1"/>
          </p:cNvSpPr>
          <p:nvPr>
            <p:ph type="body" idx="1"/>
          </p:nvPr>
        </p:nvSpPr>
        <p:spPr/>
        <p:txBody>
          <a:bodyPr/>
          <a:lstStyle/>
          <a:p>
            <a:pPr algn="just" eaLnBrk="1" hangingPunct="1">
              <a:defRPr/>
            </a:pPr>
            <a:r>
              <a:rPr lang="en-US" dirty="0" smtClean="0"/>
              <a:t>Operate or shutdown cost: Differential cost analysis is used when the business  is confronted with the possibility of temporary shutdown.. This type of analysis has to determine whether in the short run a firm is better off operating than not operating.</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endParaRPr lang="en-US" smtClean="0"/>
          </a:p>
        </p:txBody>
      </p:sp>
      <p:sp>
        <p:nvSpPr>
          <p:cNvPr id="54275" name="Rectangle 3"/>
          <p:cNvSpPr>
            <a:spLocks noGrp="1" noChangeArrowheads="1"/>
          </p:cNvSpPr>
          <p:nvPr>
            <p:ph type="body" idx="1"/>
          </p:nvPr>
        </p:nvSpPr>
        <p:spPr/>
        <p:txBody>
          <a:bodyPr>
            <a:normAutofit lnSpcReduction="10000"/>
          </a:bodyPr>
          <a:lstStyle/>
          <a:p>
            <a:pPr eaLnBrk="1" hangingPunct="1">
              <a:defRPr/>
            </a:pPr>
            <a:r>
              <a:rPr lang="en-US" sz="2800" smtClean="0"/>
              <a:t> For Example:  an analysis  of a possible temporary shutdown ,assume that company operating below 50% of its capacity expects that the volume of sales will drop below the present level of 10,000 units per month.  Management is concerned that further drop in  sales volume will create a loss and has under consideration, a recommendation that operation be suspended until better market condition prevail and also a better selling price available. The present operating statement: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endParaRPr lang="en-US" smtClean="0"/>
          </a:p>
        </p:txBody>
      </p:sp>
      <p:sp>
        <p:nvSpPr>
          <p:cNvPr id="55299" name="Rectangle 3"/>
          <p:cNvSpPr>
            <a:spLocks noGrp="1" noChangeArrowheads="1"/>
          </p:cNvSpPr>
          <p:nvPr>
            <p:ph type="body" idx="1"/>
          </p:nvPr>
        </p:nvSpPr>
        <p:spPr/>
        <p:txBody>
          <a:bodyPr/>
          <a:lstStyle/>
          <a:p>
            <a:pPr eaLnBrk="1" hangingPunct="1">
              <a:defRPr/>
            </a:pPr>
            <a:r>
              <a:rPr lang="en-US" smtClean="0"/>
              <a:t>Sales revenue (10,000 units @30/-) 300,000</a:t>
            </a:r>
          </a:p>
          <a:p>
            <a:pPr eaLnBrk="1" hangingPunct="1">
              <a:defRPr/>
            </a:pPr>
            <a:r>
              <a:rPr lang="en-US" sz="2000" b="1" smtClean="0"/>
              <a:t>Less variable cost@20 per unit 			</a:t>
            </a:r>
            <a:r>
              <a:rPr lang="en-US" b="1" smtClean="0"/>
              <a:t>200,000</a:t>
            </a:r>
          </a:p>
          <a:p>
            <a:pPr eaLnBrk="1" hangingPunct="1">
              <a:defRPr/>
            </a:pPr>
            <a:r>
              <a:rPr lang="en-US" smtClean="0"/>
              <a:t>Fixed cost				 	100,000</a:t>
            </a:r>
          </a:p>
          <a:p>
            <a:pPr eaLnBrk="1" hangingPunct="1">
              <a:defRPr/>
            </a:pPr>
            <a:r>
              <a:rPr lang="en-US" smtClean="0"/>
              <a:t>(fixed cost at shut down is 40,000/-)</a:t>
            </a:r>
          </a:p>
          <a:p>
            <a:pPr eaLnBrk="1" hangingPunct="1">
              <a:defRPr/>
            </a:pPr>
            <a:r>
              <a:rPr lang="en-US" smtClean="0"/>
              <a:t>Net Income : 						0</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endParaRPr lang="en-US" smtClean="0"/>
          </a:p>
        </p:txBody>
      </p:sp>
      <p:sp>
        <p:nvSpPr>
          <p:cNvPr id="45059" name="Rectangle 3"/>
          <p:cNvSpPr>
            <a:spLocks noGrp="1" noChangeArrowheads="1"/>
          </p:cNvSpPr>
          <p:nvPr>
            <p:ph type="body" idx="1"/>
          </p:nvPr>
        </p:nvSpPr>
        <p:spPr/>
        <p:txBody>
          <a:bodyPr/>
          <a:lstStyle/>
          <a:p>
            <a:pPr eaLnBrk="1" hangingPunct="1">
              <a:defRPr/>
            </a:pPr>
            <a:r>
              <a:rPr lang="en-US" smtClean="0"/>
              <a:t>Make or Buy decision: the clear distinction must be made between fixed cost and variable cost. The variable cost must be compared with the purchase price of the product available in the market. If variable cost is less than the purchase price it’s preferred to make the product and if the variable price is more than the purchase rice its preferred to buy the product.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endParaRPr lang="en-US" smtClean="0"/>
          </a:p>
        </p:txBody>
      </p:sp>
      <p:sp>
        <p:nvSpPr>
          <p:cNvPr id="52227" name="Rectangle 3"/>
          <p:cNvSpPr>
            <a:spLocks noGrp="1" noChangeArrowheads="1"/>
          </p:cNvSpPr>
          <p:nvPr>
            <p:ph type="body" idx="1"/>
          </p:nvPr>
        </p:nvSpPr>
        <p:spPr/>
        <p:txBody>
          <a:bodyPr/>
          <a:lstStyle/>
          <a:p>
            <a:pPr eaLnBrk="1" hangingPunct="1">
              <a:defRPr/>
            </a:pPr>
            <a:r>
              <a:rPr lang="en-US" smtClean="0"/>
              <a:t>For Example:: A machine manufactures  10,000 units of a part at a total cost of Rs21 of which Rs 18 is variable. This part is readily available in market at Rs 19 per unit. If the part is purchased from the market then the machine can either be utilized to manufacture a component in same quantity contributing Rs2 per component or it can be hired out at Rs21000</a:t>
            </a:r>
          </a:p>
          <a:p>
            <a:pPr eaLnBrk="1" hangingPunct="1">
              <a:defRPr/>
            </a:pPr>
            <a:endParaRPr lang="en-US"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endParaRPr lang="en-US" smtClean="0"/>
          </a:p>
        </p:txBody>
      </p:sp>
      <p:sp>
        <p:nvSpPr>
          <p:cNvPr id="46083" name="Rectangle 3"/>
          <p:cNvSpPr>
            <a:spLocks noGrp="1" noChangeArrowheads="1"/>
          </p:cNvSpPr>
          <p:nvPr>
            <p:ph type="body" idx="1"/>
          </p:nvPr>
        </p:nvSpPr>
        <p:spPr/>
        <p:txBody>
          <a:bodyPr/>
          <a:lstStyle/>
          <a:p>
            <a:pPr algn="just" eaLnBrk="1" hangingPunct="1">
              <a:defRPr/>
            </a:pPr>
            <a:r>
              <a:rPr lang="en-US" dirty="0" smtClean="0"/>
              <a:t>Key or Limiting Factor: Factor which puts limit on production and profits of business generally it is sales. Production can be limited due to shortage of material, labor, and plant capacity.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endParaRPr lang="en-US" smtClean="0"/>
          </a:p>
        </p:txBody>
      </p:sp>
      <p:sp>
        <p:nvSpPr>
          <p:cNvPr id="47107" name="Rectangle 3"/>
          <p:cNvSpPr>
            <a:spLocks noGrp="1" noChangeArrowheads="1"/>
          </p:cNvSpPr>
          <p:nvPr>
            <p:ph type="body" idx="1"/>
          </p:nvPr>
        </p:nvSpPr>
        <p:spPr/>
        <p:txBody>
          <a:bodyPr/>
          <a:lstStyle/>
          <a:p>
            <a:pPr eaLnBrk="1" hangingPunct="1">
              <a:defRPr/>
            </a:pPr>
            <a:r>
              <a:rPr lang="en-US" smtClean="0"/>
              <a:t>Example: If there is a limited material which is used on  two products X and Y. 3 units used for X and 5units of Y. Contribution per unit  is 12 for X and 15 for Y. X gives contribution (12/3) 4 per unit and Y gives contribution(15/5) 3 per unit. X makes more contribution per unit.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endParaRPr lang="en-US" smtClean="0"/>
          </a:p>
        </p:txBody>
      </p:sp>
      <p:sp>
        <p:nvSpPr>
          <p:cNvPr id="48131" name="Rectangle 3"/>
          <p:cNvSpPr>
            <a:spLocks noGrp="1" noChangeArrowheads="1"/>
          </p:cNvSpPr>
          <p:nvPr>
            <p:ph type="body" idx="1"/>
          </p:nvPr>
        </p:nvSpPr>
        <p:spPr/>
        <p:txBody>
          <a:bodyPr/>
          <a:lstStyle/>
          <a:p>
            <a:pPr algn="just" eaLnBrk="1" hangingPunct="1">
              <a:defRPr/>
            </a:pPr>
            <a:r>
              <a:rPr lang="en-US" dirty="0" smtClean="0"/>
              <a:t>Selection of suitable product or sales mix: Best product mix which yield maximum contribution should be retained and  production should be increased. This can be done by comparing the PV ratio and break even point  of various alternatives.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endParaRPr lang="en-US" smtClean="0"/>
          </a:p>
        </p:txBody>
      </p:sp>
      <p:sp>
        <p:nvSpPr>
          <p:cNvPr id="49155" name="Rectangle 3"/>
          <p:cNvSpPr>
            <a:spLocks noGrp="1" noChangeArrowheads="1"/>
          </p:cNvSpPr>
          <p:nvPr>
            <p:ph type="body" idx="1"/>
          </p:nvPr>
        </p:nvSpPr>
        <p:spPr/>
        <p:txBody>
          <a:bodyPr/>
          <a:lstStyle/>
          <a:p>
            <a:pPr eaLnBrk="1" hangingPunct="1">
              <a:defRPr/>
            </a:pPr>
            <a:r>
              <a:rPr lang="en-US" smtClean="0"/>
              <a:t>Effect of changes in sales price: Change in sales price effect the profitability of the concern.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endParaRPr lang="en-US" smtClean="0"/>
          </a:p>
        </p:txBody>
      </p:sp>
      <p:sp>
        <p:nvSpPr>
          <p:cNvPr id="50179" name="Rectangle 3"/>
          <p:cNvSpPr>
            <a:spLocks noGrp="1" noChangeArrowheads="1"/>
          </p:cNvSpPr>
          <p:nvPr>
            <p:ph type="body" idx="1"/>
          </p:nvPr>
        </p:nvSpPr>
        <p:spPr>
          <a:xfrm>
            <a:off x="457200" y="1600200"/>
            <a:ext cx="8229600" cy="4876800"/>
          </a:xfrm>
        </p:spPr>
        <p:txBody>
          <a:bodyPr>
            <a:normAutofit lnSpcReduction="10000"/>
          </a:bodyPr>
          <a:lstStyle/>
          <a:p>
            <a:pPr eaLnBrk="1" hangingPunct="1">
              <a:lnSpc>
                <a:spcPct val="80000"/>
              </a:lnSpc>
              <a:defRPr/>
            </a:pPr>
            <a:r>
              <a:rPr lang="en-US" sz="1800" b="1" smtClean="0"/>
              <a:t>Example: Sales:60,000 per unit</a:t>
            </a:r>
          </a:p>
          <a:p>
            <a:pPr eaLnBrk="1" hangingPunct="1">
              <a:lnSpc>
                <a:spcPct val="80000"/>
              </a:lnSpc>
              <a:defRPr/>
            </a:pPr>
            <a:r>
              <a:rPr lang="en-US" sz="1800" b="1" smtClean="0"/>
              <a:t>		 Variable Cost : 30,000 per unit</a:t>
            </a:r>
          </a:p>
          <a:p>
            <a:pPr eaLnBrk="1" hangingPunct="1">
              <a:lnSpc>
                <a:spcPct val="80000"/>
              </a:lnSpc>
              <a:defRPr/>
            </a:pPr>
            <a:r>
              <a:rPr lang="en-US" sz="1800" b="1" smtClean="0"/>
              <a:t>		  Fixed Cost: 15,000</a:t>
            </a:r>
          </a:p>
          <a:p>
            <a:pPr eaLnBrk="1" hangingPunct="1">
              <a:lnSpc>
                <a:spcPct val="80000"/>
              </a:lnSpc>
              <a:defRPr/>
            </a:pPr>
            <a:r>
              <a:rPr lang="en-US" sz="1800" b="1" smtClean="0"/>
              <a:t>Calculate: a) pv ratio, BEP, MOS</a:t>
            </a:r>
          </a:p>
          <a:p>
            <a:pPr eaLnBrk="1" hangingPunct="1">
              <a:lnSpc>
                <a:spcPct val="80000"/>
              </a:lnSpc>
              <a:defRPr/>
            </a:pPr>
            <a:r>
              <a:rPr lang="en-US" sz="1800" b="1" smtClean="0"/>
              <a:t>		 b) effect of 10% increase in sales</a:t>
            </a:r>
          </a:p>
          <a:p>
            <a:pPr eaLnBrk="1" hangingPunct="1">
              <a:lnSpc>
                <a:spcPct val="80000"/>
              </a:lnSpc>
              <a:defRPr/>
            </a:pPr>
            <a:r>
              <a:rPr lang="en-US" sz="1800" b="1" smtClean="0"/>
              <a:t>		  c) 10% decrease in sales price.</a:t>
            </a:r>
          </a:p>
          <a:p>
            <a:pPr eaLnBrk="1" hangingPunct="1">
              <a:lnSpc>
                <a:spcPct val="80000"/>
              </a:lnSpc>
              <a:defRPr/>
            </a:pPr>
            <a:r>
              <a:rPr lang="en-US" sz="1800" b="1" smtClean="0"/>
              <a:t>a) PV Ratio: 50%</a:t>
            </a:r>
          </a:p>
          <a:p>
            <a:pPr eaLnBrk="1" hangingPunct="1">
              <a:lnSpc>
                <a:spcPct val="80000"/>
              </a:lnSpc>
              <a:defRPr/>
            </a:pPr>
            <a:r>
              <a:rPr lang="en-US" sz="1800" b="1" smtClean="0"/>
              <a:t>    BEP: Fixed Cost / PV Ratio = 30,000</a:t>
            </a:r>
          </a:p>
          <a:p>
            <a:pPr eaLnBrk="1" hangingPunct="1">
              <a:lnSpc>
                <a:spcPct val="80000"/>
              </a:lnSpc>
              <a:defRPr/>
            </a:pPr>
            <a:r>
              <a:rPr lang="en-US" sz="1800" b="1" smtClean="0"/>
              <a:t>MOS: present sales- Sales at BEP=30,000</a:t>
            </a:r>
          </a:p>
          <a:p>
            <a:pPr eaLnBrk="1" hangingPunct="1">
              <a:lnSpc>
                <a:spcPct val="80000"/>
              </a:lnSpc>
              <a:defRPr/>
            </a:pPr>
            <a:r>
              <a:rPr lang="en-US" sz="1800" b="1" smtClean="0"/>
              <a:t> b) Sales= 60,000+10% = 66,000</a:t>
            </a:r>
          </a:p>
          <a:p>
            <a:pPr eaLnBrk="1" hangingPunct="1">
              <a:lnSpc>
                <a:spcPct val="80000"/>
              </a:lnSpc>
              <a:defRPr/>
            </a:pPr>
            <a:r>
              <a:rPr lang="en-US" sz="1800" b="1" smtClean="0"/>
              <a:t>	PV Ratio = 54.55%</a:t>
            </a:r>
          </a:p>
          <a:p>
            <a:pPr eaLnBrk="1" hangingPunct="1">
              <a:lnSpc>
                <a:spcPct val="80000"/>
              </a:lnSpc>
              <a:defRPr/>
            </a:pPr>
            <a:r>
              <a:rPr lang="en-US" sz="1800" b="1" smtClean="0"/>
              <a:t>	BEP = 27,500</a:t>
            </a:r>
          </a:p>
          <a:p>
            <a:pPr eaLnBrk="1" hangingPunct="1">
              <a:lnSpc>
                <a:spcPct val="80000"/>
              </a:lnSpc>
              <a:defRPr/>
            </a:pPr>
            <a:r>
              <a:rPr lang="en-US" sz="1800" b="1" smtClean="0"/>
              <a:t>     MOS = 38500 </a:t>
            </a:r>
          </a:p>
          <a:p>
            <a:pPr eaLnBrk="1" hangingPunct="1">
              <a:lnSpc>
                <a:spcPct val="80000"/>
              </a:lnSpc>
              <a:defRPr/>
            </a:pPr>
            <a:r>
              <a:rPr lang="en-US" sz="1800" b="1" smtClean="0"/>
              <a:t>Sales= 60,000-10% = 54,000</a:t>
            </a:r>
          </a:p>
          <a:p>
            <a:pPr eaLnBrk="1" hangingPunct="1">
              <a:lnSpc>
                <a:spcPct val="80000"/>
              </a:lnSpc>
              <a:defRPr/>
            </a:pPr>
            <a:r>
              <a:rPr lang="en-US" sz="1800" b="1" smtClean="0"/>
              <a:t>PV Ratio: 44.4%</a:t>
            </a:r>
          </a:p>
          <a:p>
            <a:pPr eaLnBrk="1" hangingPunct="1">
              <a:lnSpc>
                <a:spcPct val="80000"/>
              </a:lnSpc>
              <a:defRPr/>
            </a:pPr>
            <a:r>
              <a:rPr lang="en-US" sz="1800" b="1" smtClean="0"/>
              <a:t> BEP = 33,750</a:t>
            </a:r>
          </a:p>
          <a:p>
            <a:pPr eaLnBrk="1" hangingPunct="1">
              <a:lnSpc>
                <a:spcPct val="80000"/>
              </a:lnSpc>
              <a:defRPr/>
            </a:pPr>
            <a:r>
              <a:rPr lang="en-US" sz="1600" b="1" smtClean="0"/>
              <a:t>MOS = 20,250</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MARGINAL  COSTING</a:t>
            </a:r>
          </a:p>
        </p:txBody>
      </p:sp>
      <p:sp>
        <p:nvSpPr>
          <p:cNvPr id="23555" name="Rectangle 3"/>
          <p:cNvSpPr>
            <a:spLocks noGrp="1" noChangeArrowheads="1"/>
          </p:cNvSpPr>
          <p:nvPr>
            <p:ph type="body" idx="1"/>
          </p:nvPr>
        </p:nvSpPr>
        <p:spPr/>
        <p:txBody>
          <a:bodyPr/>
          <a:lstStyle/>
          <a:p>
            <a:pPr algn="ctr" eaLnBrk="1" hangingPunct="1">
              <a:buFont typeface="Wingdings" pitchFamily="2" charset="2"/>
              <a:buNone/>
              <a:defRPr/>
            </a:pPr>
            <a:r>
              <a:rPr lang="en-US" smtClean="0"/>
              <a:t>According to Institute of Cost &amp;Management Accountants London Marginal Cost represents “the amount of any given volume of output by which aggregate costs are changed if the volume of output is increased by one unit”</a:t>
            </a:r>
          </a:p>
        </p:txBody>
      </p:sp>
      <p:sp>
        <p:nvSpPr>
          <p:cNvPr id="15364" name="Line 7"/>
          <p:cNvSpPr>
            <a:spLocks noChangeShapeType="1"/>
          </p:cNvSpPr>
          <p:nvPr/>
        </p:nvSpPr>
        <p:spPr bwMode="auto">
          <a:xfrm>
            <a:off x="2057400" y="5257800"/>
            <a:ext cx="0" cy="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endParaRPr lang="en-US" smtClean="0"/>
          </a:p>
        </p:txBody>
      </p:sp>
      <p:sp>
        <p:nvSpPr>
          <p:cNvPr id="51203" name="Rectangle 3"/>
          <p:cNvSpPr>
            <a:spLocks noGrp="1" noChangeArrowheads="1"/>
          </p:cNvSpPr>
          <p:nvPr>
            <p:ph type="body" idx="1"/>
          </p:nvPr>
        </p:nvSpPr>
        <p:spPr/>
        <p:txBody>
          <a:bodyPr/>
          <a:lstStyle/>
          <a:p>
            <a:pPr eaLnBrk="1" hangingPunct="1">
              <a:defRPr/>
            </a:pPr>
            <a:r>
              <a:rPr lang="en-US" smtClean="0"/>
              <a:t>Alternative Methods of Production : Employing machine 1 or Machine 2, if to choose among them marginal costing technique  can be applied highest contribution can be adopted keeping in view limiting factor.</a:t>
            </a:r>
          </a:p>
          <a:p>
            <a:pPr eaLnBrk="1" hangingPunct="1">
              <a:defRPr/>
            </a:pPr>
            <a:r>
              <a:rPr lang="en-US" smtClean="0"/>
              <a:t> Determine the optimum level of activity. To determine this activity contribution at different levels of activity can be found.</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lstStyle/>
          <a:p>
            <a:pPr algn="just"/>
            <a:r>
              <a:rPr lang="en-US" dirty="0" smtClean="0"/>
              <a:t>Can you name three consecutive days without using the words Monday Tuesday Wednesday Thursday Friday Saturday or Sunday?</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lstStyle/>
          <a:p>
            <a:r>
              <a:rPr lang="en-US" dirty="0" smtClean="0"/>
              <a:t>Runs over fields and woods all day Under the bed at night sits not alone With long tongue hanging out Awaiting for a bone.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6096000"/>
          </a:xfrm>
        </p:spPr>
        <p:txBody>
          <a:bodyPr>
            <a:normAutofit fontScale="92500" lnSpcReduction="10000"/>
          </a:bodyPr>
          <a:lstStyle/>
          <a:p>
            <a:r>
              <a:rPr lang="en-US" dirty="0" smtClean="0"/>
              <a:t>Bob was out shopping one day and had a look at a few items as listed below.</a:t>
            </a:r>
            <a:br>
              <a:rPr lang="en-US" dirty="0" smtClean="0"/>
            </a:br>
            <a:r>
              <a:rPr lang="en-US" dirty="0" smtClean="0"/>
              <a:t/>
            </a:r>
            <a:br>
              <a:rPr lang="en-US" dirty="0" smtClean="0"/>
            </a:br>
            <a:r>
              <a:rPr lang="en-US" dirty="0" smtClean="0"/>
              <a:t>Item 1.) Scribbled picture on a notepad</a:t>
            </a:r>
            <a:br>
              <a:rPr lang="en-US" dirty="0" smtClean="0"/>
            </a:br>
            <a:r>
              <a:rPr lang="en-US" dirty="0" smtClean="0"/>
              <a:t>Item 2.) Portrait of a mouse</a:t>
            </a:r>
            <a:br>
              <a:rPr lang="en-US" dirty="0" smtClean="0"/>
            </a:br>
            <a:r>
              <a:rPr lang="en-US" dirty="0" smtClean="0"/>
              <a:t>Item 3.) </a:t>
            </a:r>
            <a:r>
              <a:rPr lang="en-US" dirty="0" err="1" smtClean="0"/>
              <a:t>Da</a:t>
            </a:r>
            <a:r>
              <a:rPr lang="en-US" dirty="0" smtClean="0"/>
              <a:t> Vinci's "The Last Supper"</a:t>
            </a:r>
            <a:br>
              <a:rPr lang="en-US" dirty="0" smtClean="0"/>
            </a:br>
            <a:r>
              <a:rPr lang="en-US" dirty="0" smtClean="0"/>
              <a:t/>
            </a:r>
            <a:br>
              <a:rPr lang="en-US" dirty="0" smtClean="0"/>
            </a:br>
            <a:r>
              <a:rPr lang="en-US" dirty="0" smtClean="0"/>
              <a:t>Bob decided on Item 3.) meaning, in rebus form, he was interested in...?</a:t>
            </a:r>
          </a:p>
          <a:p>
            <a:pPr>
              <a:buNone/>
            </a:pPr>
            <a:r>
              <a:rPr lang="en-US" dirty="0" smtClean="0"/>
              <a:t> </a:t>
            </a:r>
          </a:p>
          <a:p>
            <a:r>
              <a:rPr lang="en-US" b="1" dirty="0" smtClean="0"/>
              <a:t>Hint</a:t>
            </a:r>
            <a:endParaRPr lang="en-US" dirty="0" smtClean="0"/>
          </a:p>
          <a:p>
            <a:r>
              <a:rPr lang="en-US" dirty="0" smtClean="0"/>
              <a:t>Bob is the sort of person who isn't so concerned with small details. People like Bob tend to be C.E.O.'s or Directors of companies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smtClean="0"/>
              <a:t>The Big Picture</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normAutofit/>
          </a:bodyPr>
          <a:lstStyle/>
          <a:p>
            <a:r>
              <a:rPr lang="en-US" dirty="0" smtClean="0"/>
              <a:t>What expression is represented in the scenario below?</a:t>
            </a:r>
            <a:br>
              <a:rPr lang="en-US" dirty="0" smtClean="0"/>
            </a:br>
            <a:r>
              <a:rPr lang="en-US" dirty="0" smtClean="0"/>
              <a:t/>
            </a:r>
            <a:br>
              <a:rPr lang="en-US" dirty="0" smtClean="0"/>
            </a:br>
            <a:r>
              <a:rPr lang="en-US" dirty="0" smtClean="0"/>
              <a:t>1 o'clock = FAIL</a:t>
            </a:r>
            <a:br>
              <a:rPr lang="en-US" dirty="0" smtClean="0"/>
            </a:br>
            <a:r>
              <a:rPr lang="en-US" dirty="0" smtClean="0"/>
              <a:t>2 o'clock = PASS</a:t>
            </a:r>
            <a:br>
              <a:rPr lang="en-US" dirty="0" smtClean="0"/>
            </a:br>
            <a:r>
              <a:rPr lang="en-US" dirty="0" smtClean="0"/>
              <a:t>3 o'clock = PASS</a:t>
            </a:r>
            <a:br>
              <a:rPr lang="en-US" dirty="0" smtClean="0"/>
            </a:br>
            <a:r>
              <a:rPr lang="en-US" dirty="0" smtClean="0"/>
              <a:t>4 o'clock = FAIL</a:t>
            </a:r>
            <a:br>
              <a:rPr lang="en-US" dirty="0" smtClean="0"/>
            </a:br>
            <a:r>
              <a:rPr lang="en-US" dirty="0" smtClean="0"/>
              <a:t>5 o'clock = PASS</a:t>
            </a:r>
          </a:p>
          <a:p>
            <a:pPr>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smtClean="0"/>
              <a:t>Testing times.</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lstStyle/>
          <a:p>
            <a:r>
              <a:rPr lang="en-US" dirty="0" smtClean="0"/>
              <a:t>What is shown here?</a:t>
            </a:r>
            <a:br>
              <a:rPr lang="en-US" dirty="0" smtClean="0"/>
            </a:br>
            <a:r>
              <a:rPr lang="en-US" dirty="0" smtClean="0"/>
              <a:t/>
            </a:r>
            <a:br>
              <a:rPr lang="en-US" dirty="0" smtClean="0"/>
            </a:br>
            <a:r>
              <a:rPr lang="en-US" dirty="0" smtClean="0"/>
              <a:t>H20ly</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smtClean="0"/>
              <a:t>Holy water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4" name="Rectangle 14"/>
          <p:cNvSpPr>
            <a:spLocks noGrp="1" noChangeArrowheads="1"/>
          </p:cNvSpPr>
          <p:nvPr>
            <p:ph type="title"/>
          </p:nvPr>
        </p:nvSpPr>
        <p:spPr/>
        <p:txBody>
          <a:bodyPr/>
          <a:lstStyle/>
          <a:p>
            <a:pPr eaLnBrk="1" hangingPunct="1">
              <a:defRPr/>
            </a:pPr>
            <a:r>
              <a:rPr lang="en-US" smtClean="0"/>
              <a:t>For example:</a:t>
            </a:r>
          </a:p>
        </p:txBody>
      </p:sp>
      <p:sp>
        <p:nvSpPr>
          <p:cNvPr id="20495" name="Rectangle 15"/>
          <p:cNvSpPr>
            <a:spLocks noGrp="1" noChangeArrowheads="1"/>
          </p:cNvSpPr>
          <p:nvPr>
            <p:ph type="body" idx="1"/>
          </p:nvPr>
        </p:nvSpPr>
        <p:spPr/>
        <p:txBody>
          <a:bodyPr/>
          <a:lstStyle/>
          <a:p>
            <a:pPr eaLnBrk="1" hangingPunct="1">
              <a:defRPr/>
            </a:pPr>
            <a:r>
              <a:rPr lang="en-US" dirty="0" smtClean="0"/>
              <a:t>Cost of production of 1000 units =Rs.200,000</a:t>
            </a:r>
          </a:p>
          <a:p>
            <a:pPr eaLnBrk="1" hangingPunct="1">
              <a:defRPr/>
            </a:pPr>
            <a:r>
              <a:rPr lang="en-US" dirty="0" smtClean="0"/>
              <a:t>Cost of production for 1001 units=Rs.200,150</a:t>
            </a:r>
          </a:p>
          <a:p>
            <a:pPr eaLnBrk="1" hangingPunct="1">
              <a:buNone/>
              <a:defRPr/>
            </a:pPr>
            <a:r>
              <a:rPr lang="en-US" smtClean="0"/>
              <a:t>	 difference= Rs. </a:t>
            </a:r>
            <a:r>
              <a:rPr lang="en-US" dirty="0" smtClean="0"/>
              <a:t>150 (Marginal Cost)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What expression is this?</a:t>
            </a:r>
            <a:br>
              <a:rPr lang="en-US" dirty="0" smtClean="0"/>
            </a:br>
            <a:r>
              <a:rPr lang="en-US" dirty="0" smtClean="0"/>
              <a:t/>
            </a:r>
            <a:br>
              <a:rPr lang="en-US" dirty="0" smtClean="0"/>
            </a:br>
            <a:r>
              <a:rPr lang="en-US" dirty="0" smtClean="0"/>
              <a:t>Ex = 20kg</a:t>
            </a:r>
            <a:br>
              <a:rPr lang="en-US" dirty="0" smtClean="0"/>
            </a:br>
            <a:r>
              <a:rPr lang="en-US" dirty="0" err="1" smtClean="0"/>
              <a:t>pec</a:t>
            </a:r>
            <a:r>
              <a:rPr lang="en-US" dirty="0" smtClean="0"/>
              <a:t> = 10kg</a:t>
            </a:r>
            <a:br>
              <a:rPr lang="en-US" dirty="0" smtClean="0"/>
            </a:br>
            <a:r>
              <a:rPr lang="en-US" dirty="0" smtClean="0"/>
              <a:t>tat = 5kg</a:t>
            </a:r>
            <a:br>
              <a:rPr lang="en-US" dirty="0" smtClean="0"/>
            </a:br>
            <a:r>
              <a:rPr lang="en-US" dirty="0" smtClean="0"/>
              <a:t>ion = 30kg</a:t>
            </a:r>
            <a:br>
              <a:rPr lang="en-US" dirty="0" smtClean="0"/>
            </a:br>
            <a:r>
              <a:rPr lang="en-US" dirty="0" smtClean="0"/>
              <a:t>65kg = ?</a:t>
            </a:r>
          </a:p>
          <a:p>
            <a:r>
              <a:rPr lang="en-US" dirty="0" smtClean="0"/>
              <a:t> </a:t>
            </a:r>
          </a:p>
          <a:p>
            <a:r>
              <a:rPr lang="en-US" b="1" dirty="0" smtClean="0"/>
              <a:t>Hint</a:t>
            </a:r>
            <a:endParaRPr lang="en-US" dirty="0" smtClean="0"/>
          </a:p>
          <a:p>
            <a:r>
              <a:rPr lang="en-US" dirty="0" smtClean="0"/>
              <a:t>If you are a seasoned teaser solver then you might feel a little of this as you ponder an answer... </a:t>
            </a:r>
            <a:r>
              <a:rPr lang="en-US" smtClean="0"/>
              <a:t>it's k </a:t>
            </a:r>
            <a:r>
              <a:rPr lang="en-US" dirty="0" smtClean="0"/>
              <a:t>like pressure.</a:t>
            </a:r>
            <a:r>
              <a:rPr lang="en-US" smtClean="0"/>
              <a:t/>
            </a:r>
            <a:br>
              <a:rPr lang="en-US" smtClean="0"/>
            </a:b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Answer</a:t>
            </a:r>
            <a:endParaRPr lang="en-US" dirty="0" smtClean="0"/>
          </a:p>
          <a:p>
            <a:r>
              <a:rPr lang="en-US" dirty="0" smtClean="0"/>
              <a:t>The weight of expectation</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WHO IS IN THE PHOTOGRAPH?</a:t>
            </a:r>
            <a:endParaRPr lang="en-US" dirty="0" smtClean="0"/>
          </a:p>
          <a:p>
            <a:r>
              <a:rPr lang="en-US" dirty="0" smtClean="0"/>
              <a:t>I am staring at a photo of someone. I don’t have any brothers or sisters and yet that man’s father is my father’s son. Who am I looking at?</a:t>
            </a:r>
            <a:br>
              <a:rPr lang="en-US" dirty="0" smtClean="0"/>
            </a:b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am looking at a photograph of my son</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you have it, you want to share it. If you share it, you don’t have it. What is it?</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secret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smtClean="0"/>
              <a:t>ASSUMPTIONS:</a:t>
            </a:r>
            <a:br>
              <a:rPr lang="en-US" sz="4000" smtClean="0"/>
            </a:br>
            <a:endParaRPr lang="en-US" sz="4000" smtClean="0"/>
          </a:p>
        </p:txBody>
      </p:sp>
      <p:sp>
        <p:nvSpPr>
          <p:cNvPr id="26627" name="Rectangle 3"/>
          <p:cNvSpPr>
            <a:spLocks noGrp="1" noChangeArrowheads="1"/>
          </p:cNvSpPr>
          <p:nvPr>
            <p:ph type="body" idx="1"/>
          </p:nvPr>
        </p:nvSpPr>
        <p:spPr/>
        <p:txBody>
          <a:bodyPr>
            <a:normAutofit lnSpcReduction="10000"/>
          </a:bodyPr>
          <a:lstStyle/>
          <a:p>
            <a:pPr algn="just" eaLnBrk="1" hangingPunct="1">
              <a:defRPr/>
            </a:pPr>
            <a:r>
              <a:rPr lang="en-US" sz="2800" dirty="0" smtClean="0"/>
              <a:t>Elements of Cost: Production, Administration and Selling Expenses are divided into fixed and variable cost</a:t>
            </a:r>
          </a:p>
          <a:p>
            <a:pPr algn="just" eaLnBrk="1" hangingPunct="1">
              <a:defRPr/>
            </a:pPr>
            <a:r>
              <a:rPr lang="en-US" sz="2800" dirty="0" smtClean="0"/>
              <a:t>Variable cost fluctuates directly in proportion to changes in volume of output.</a:t>
            </a:r>
          </a:p>
          <a:p>
            <a:pPr algn="just" eaLnBrk="1" hangingPunct="1">
              <a:defRPr/>
            </a:pPr>
            <a:r>
              <a:rPr lang="en-US" sz="2800" dirty="0" smtClean="0"/>
              <a:t>Selling price remains constant</a:t>
            </a:r>
          </a:p>
          <a:p>
            <a:pPr algn="just" eaLnBrk="1" hangingPunct="1">
              <a:defRPr/>
            </a:pPr>
            <a:r>
              <a:rPr lang="en-US" sz="2800" dirty="0" smtClean="0"/>
              <a:t>Fixed cost remains constant</a:t>
            </a:r>
          </a:p>
          <a:p>
            <a:pPr algn="just" eaLnBrk="1" hangingPunct="1">
              <a:defRPr/>
            </a:pPr>
            <a:r>
              <a:rPr lang="en-US" sz="2800" dirty="0" smtClean="0"/>
              <a:t>Volume of production Influences cost</a:t>
            </a:r>
          </a:p>
          <a:p>
            <a:pPr algn="just" eaLnBrk="1" hangingPunct="1">
              <a:defRPr/>
            </a:pPr>
            <a:r>
              <a:rPr lang="en-US" sz="2800" dirty="0" smtClean="0"/>
              <a:t>Volume cost are regarded as cost of the products.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4000" smtClean="0"/>
              <a:t>Break Even Analysis/Cost Volume Profit Analysis</a:t>
            </a:r>
          </a:p>
        </p:txBody>
      </p:sp>
      <p:sp>
        <p:nvSpPr>
          <p:cNvPr id="27651" name="Rectangle 3"/>
          <p:cNvSpPr>
            <a:spLocks noGrp="1" noChangeArrowheads="1"/>
          </p:cNvSpPr>
          <p:nvPr>
            <p:ph type="body" idx="1"/>
          </p:nvPr>
        </p:nvSpPr>
        <p:spPr/>
        <p:txBody>
          <a:bodyPr/>
          <a:lstStyle/>
          <a:p>
            <a:pPr algn="just" eaLnBrk="1" hangingPunct="1">
              <a:defRPr/>
            </a:pPr>
            <a:r>
              <a:rPr lang="en-US" dirty="0" smtClean="0"/>
              <a:t>According to Herman C. </a:t>
            </a:r>
            <a:r>
              <a:rPr lang="en-US" dirty="0" err="1" smtClean="0"/>
              <a:t>Heiser</a:t>
            </a:r>
            <a:r>
              <a:rPr lang="en-US" dirty="0" smtClean="0"/>
              <a:t> “ The most important single factor in profit planning of Average business is the relationship between volume of business, cost &amp; profit”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CVP Analysis</a:t>
            </a:r>
          </a:p>
        </p:txBody>
      </p:sp>
      <p:sp>
        <p:nvSpPr>
          <p:cNvPr id="28675" name="Rectangle 3"/>
          <p:cNvSpPr>
            <a:spLocks noGrp="1" noChangeArrowheads="1"/>
          </p:cNvSpPr>
          <p:nvPr>
            <p:ph type="body" idx="1"/>
          </p:nvPr>
        </p:nvSpPr>
        <p:spPr/>
        <p:txBody>
          <a:bodyPr/>
          <a:lstStyle/>
          <a:p>
            <a:pPr eaLnBrk="1" hangingPunct="1">
              <a:defRPr/>
            </a:pPr>
            <a:r>
              <a:rPr lang="en-US" smtClean="0"/>
              <a:t>Two aspects:</a:t>
            </a:r>
          </a:p>
          <a:p>
            <a:pPr eaLnBrk="1" hangingPunct="1">
              <a:defRPr/>
            </a:pPr>
            <a:r>
              <a:rPr lang="en-US" smtClean="0"/>
              <a:t>Broad Aspect: Study of Relationship between CVP</a:t>
            </a:r>
          </a:p>
          <a:p>
            <a:pPr eaLnBrk="1" hangingPunct="1">
              <a:defRPr/>
            </a:pPr>
            <a:r>
              <a:rPr lang="en-US" smtClean="0"/>
              <a:t>Narrow Aspect: Technique of determining level of operations where Total Revenue=Total Expense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4000" smtClean="0"/>
              <a:t>MAJOR CONCEPTS FOR BREAK EVEN ANALYSIS</a:t>
            </a:r>
          </a:p>
        </p:txBody>
      </p:sp>
      <p:sp>
        <p:nvSpPr>
          <p:cNvPr id="29699" name="Rectangle 3"/>
          <p:cNvSpPr>
            <a:spLocks noGrp="1" noChangeArrowheads="1"/>
          </p:cNvSpPr>
          <p:nvPr>
            <p:ph type="body" idx="1"/>
          </p:nvPr>
        </p:nvSpPr>
        <p:spPr/>
        <p:txBody>
          <a:bodyPr/>
          <a:lstStyle/>
          <a:p>
            <a:pPr eaLnBrk="1" hangingPunct="1">
              <a:defRPr/>
            </a:pPr>
            <a:r>
              <a:rPr lang="en-US" smtClean="0"/>
              <a:t>CONTRIBUTION:  Contribution is the excess of selling price over variable cost is the amount contributed towards fixed expenses and profit.</a:t>
            </a:r>
          </a:p>
          <a:p>
            <a:pPr eaLnBrk="1" hangingPunct="1">
              <a:defRPr/>
            </a:pPr>
            <a:r>
              <a:rPr lang="en-US" smtClean="0"/>
              <a:t>Contribution= Sales-variable cost </a:t>
            </a:r>
          </a:p>
          <a:p>
            <a:pPr eaLnBrk="1" hangingPunct="1">
              <a:defRPr/>
            </a:pPr>
            <a:r>
              <a:rPr lang="en-US" smtClean="0"/>
              <a:t>Example: Selling Price: Rs.20 per unit</a:t>
            </a:r>
          </a:p>
          <a:p>
            <a:pPr lvl="4" eaLnBrk="1" hangingPunct="1">
              <a:defRPr/>
            </a:pPr>
            <a:r>
              <a:rPr lang="en-US" sz="2800" b="1" smtClean="0"/>
              <a:t>Variable Cost : Rs 15 per unit</a:t>
            </a:r>
          </a:p>
          <a:p>
            <a:pPr lvl="4" eaLnBrk="1" hangingPunct="1">
              <a:defRPr/>
            </a:pPr>
            <a:r>
              <a:rPr lang="en-US" sz="2800" b="1" smtClean="0"/>
              <a:t>Contribution Rs. 5 per Unit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For Example:</a:t>
            </a:r>
          </a:p>
        </p:txBody>
      </p:sp>
      <p:sp>
        <p:nvSpPr>
          <p:cNvPr id="30723" name="Rectangle 3"/>
          <p:cNvSpPr>
            <a:spLocks noGrp="1" noChangeArrowheads="1"/>
          </p:cNvSpPr>
          <p:nvPr>
            <p:ph type="body" idx="1"/>
          </p:nvPr>
        </p:nvSpPr>
        <p:spPr>
          <a:xfrm>
            <a:off x="609600" y="1143000"/>
            <a:ext cx="8153400" cy="5486400"/>
          </a:xfrm>
        </p:spPr>
        <p:txBody>
          <a:bodyPr/>
          <a:lstStyle/>
          <a:p>
            <a:pPr eaLnBrk="1" hangingPunct="1">
              <a:defRPr/>
            </a:pPr>
            <a:r>
              <a:rPr lang="en-US" smtClean="0"/>
              <a:t>Fixed Expenses : Rs 50,000</a:t>
            </a:r>
          </a:p>
          <a:p>
            <a:pPr eaLnBrk="1" hangingPunct="1">
              <a:defRPr/>
            </a:pPr>
            <a:r>
              <a:rPr lang="en-US" smtClean="0"/>
              <a:t>Total units Sold : 8000 units</a:t>
            </a:r>
          </a:p>
          <a:p>
            <a:pPr eaLnBrk="1" hangingPunct="1">
              <a:defRPr/>
            </a:pPr>
            <a:r>
              <a:rPr lang="en-US" smtClean="0"/>
              <a:t>Total Contribution : 8000*5= 40,000(in contin)( not sufficient to meet Fixed Expenses)</a:t>
            </a:r>
          </a:p>
          <a:p>
            <a:pPr eaLnBrk="1" hangingPunct="1">
              <a:defRPr/>
            </a:pPr>
            <a:r>
              <a:rPr lang="en-US" smtClean="0"/>
              <a:t>If increase total output by 10,000 units, total contribution 50,000 ( No profit No loss)</a:t>
            </a:r>
          </a:p>
          <a:p>
            <a:pPr eaLnBrk="1" hangingPunct="1">
              <a:defRPr/>
            </a:pPr>
            <a:r>
              <a:rPr lang="en-US" smtClean="0"/>
              <a:t>Any output beyond 10,000 Units will give profits ( total output  increased by 15000 units, total contribution 75,000)</a:t>
            </a:r>
          </a:p>
          <a:p>
            <a:pPr eaLnBrk="1" hangingPunct="1">
              <a:defRPr/>
            </a:pPr>
            <a:endParaRPr lang="en-US"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494</TotalTime>
  <Words>1450</Words>
  <Application>Microsoft Office PowerPoint</Application>
  <PresentationFormat>On-screen Show (4:3)</PresentationFormat>
  <Paragraphs>180</Paragraphs>
  <Slides>45</Slides>
  <Notes>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Metro</vt:lpstr>
      <vt:lpstr>METHODS/ TECHNIQUES OF COSTING</vt:lpstr>
      <vt:lpstr>COST SHEET</vt:lpstr>
      <vt:lpstr>MARGINAL  COSTING</vt:lpstr>
      <vt:lpstr>For example:</vt:lpstr>
      <vt:lpstr>ASSUMPTIONS: </vt:lpstr>
      <vt:lpstr>Break Even Analysis/Cost Volume Profit Analysis</vt:lpstr>
      <vt:lpstr>CVP Analysis</vt:lpstr>
      <vt:lpstr>MAJOR CONCEPTS FOR BREAK EVEN ANALYSIS</vt:lpstr>
      <vt:lpstr>For Example:</vt:lpstr>
      <vt:lpstr>Slide 10</vt:lpstr>
      <vt:lpstr>Slide 11</vt:lpstr>
      <vt:lpstr>Slide 12</vt:lpstr>
      <vt:lpstr>Slide 13</vt:lpstr>
      <vt:lpstr>Slide 14</vt:lpstr>
      <vt:lpstr>Slide 15</vt:lpstr>
      <vt:lpstr>Slide 16</vt:lpstr>
      <vt:lpstr>Slide 17</vt:lpstr>
      <vt:lpstr>MANGERIAL DECISION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student</cp:lastModifiedBy>
  <cp:revision>22</cp:revision>
  <dcterms:created xsi:type="dcterms:W3CDTF">2006-08-16T00:00:00Z</dcterms:created>
  <dcterms:modified xsi:type="dcterms:W3CDTF">2010-09-07T10:34:14Z</dcterms:modified>
</cp:coreProperties>
</file>