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35"/>
  </p:notesMasterIdLst>
  <p:sldIdLst>
    <p:sldId id="256" r:id="rId2"/>
    <p:sldId id="311" r:id="rId3"/>
    <p:sldId id="312" r:id="rId4"/>
    <p:sldId id="313" r:id="rId5"/>
    <p:sldId id="314"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16" r:id="rId19"/>
    <p:sldId id="344"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1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A0716-5769-41DE-9B68-0B2DF45695F1}" type="datetimeFigureOut">
              <a:rPr lang="en-US" smtClean="0"/>
              <a:pPr/>
              <a:t>1/24/2011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F6C5E0-4C17-4641-90D9-EB877776A5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noFill/>
        </p:spPr>
        <p:txBody>
          <a:bodyPr/>
          <a:lstStyle/>
          <a:p>
            <a:fld id="{C24F9BC4-6E34-43ED-92B7-F6B761803440}" type="slidenum">
              <a:rPr lang="en-US" smtClean="0"/>
              <a:pPr/>
              <a:t>33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rtlCol="0">
            <a:normAutofit/>
          </a:bodyPr>
          <a:lstStyle/>
          <a:p>
            <a:pPr lvl="0"/>
            <a:endParaRPr lang="en-US" noProof="0"/>
          </a:p>
        </p:txBody>
      </p:sp>
      <p:sp>
        <p:nvSpPr>
          <p:cNvPr id="4" name="Date Placeholder 3"/>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EA3B572B-8101-44D2-8C90-38B50FC441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1/24/2011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Social_entrepreneurship" TargetMode="External"/><Relationship Id="rId2" Type="http://schemas.openxmlformats.org/officeDocument/2006/relationships/hyperlink" Target="http://en.wikipedia.org/wiki/Nonprofit" TargetMode="External"/><Relationship Id="rId1" Type="http://schemas.openxmlformats.org/officeDocument/2006/relationships/slideLayout" Target="../slideLayouts/slideLayout2.xml"/><Relationship Id="rId6" Type="http://schemas.openxmlformats.org/officeDocument/2006/relationships/hyperlink" Target="http://en.wikipedia.org/wiki/Venture_capital" TargetMode="External"/><Relationship Id="rId5" Type="http://schemas.openxmlformats.org/officeDocument/2006/relationships/hyperlink" Target="http://en.wikipedia.org/wiki/Social_Venture_Capital" TargetMode="External"/><Relationship Id="rId4" Type="http://schemas.openxmlformats.org/officeDocument/2006/relationships/hyperlink" Target="http://en.wikipedia.org/wiki/Bill_Drayton"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internationalentrepreneurship.com/asia_total_entrepreneur_activity.asp" TargetMode="External"/><Relationship Id="rId7" Type="http://schemas.openxmlformats.org/officeDocument/2006/relationships/hyperlink" Target="http://www.internationalentrepreneurship.com/mid_eastern_total_entrepreneur_activity.asp" TargetMode="External"/><Relationship Id="rId2" Type="http://schemas.openxmlformats.org/officeDocument/2006/relationships/hyperlink" Target="http://www.internationalentrepreneurship.com/africa_total_entrepreneur_activity.asp" TargetMode="External"/><Relationship Id="rId1" Type="http://schemas.openxmlformats.org/officeDocument/2006/relationships/slideLayout" Target="../slideLayouts/slideLayout2.xml"/><Relationship Id="rId6" Type="http://schemas.openxmlformats.org/officeDocument/2006/relationships/hyperlink" Target="http://www.internationalentrepreneurship.com/south_america_total_entrepreneur_activity.asp" TargetMode="External"/><Relationship Id="rId5" Type="http://schemas.openxmlformats.org/officeDocument/2006/relationships/hyperlink" Target="http://www.internationalentrepreneurship.com/north_america_total_entrepreneur_activity.asp" TargetMode="External"/><Relationship Id="rId4" Type="http://schemas.openxmlformats.org/officeDocument/2006/relationships/hyperlink" Target="http://www.internationalentrepreneurship.com/europe_total_entrepreneur_activity.asp"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467600" cy="2667000"/>
          </a:xfrm>
        </p:spPr>
        <p:txBody>
          <a:bodyPr>
            <a:normAutofit/>
          </a:bodyPr>
          <a:lstStyle/>
          <a:p>
            <a:r>
              <a:rPr lang="en-US" b="1" dirty="0" smtClean="0"/>
              <a:t>Business Plan Development</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Contd…</a:t>
            </a:r>
          </a:p>
        </p:txBody>
      </p:sp>
      <p:sp>
        <p:nvSpPr>
          <p:cNvPr id="43011" name="Rectangle 3"/>
          <p:cNvSpPr>
            <a:spLocks noGrp="1" noChangeArrowheads="1"/>
          </p:cNvSpPr>
          <p:nvPr>
            <p:ph idx="1"/>
          </p:nvPr>
        </p:nvSpPr>
        <p:spPr/>
        <p:txBody>
          <a:bodyPr>
            <a:normAutofit/>
          </a:bodyPr>
          <a:lstStyle/>
          <a:p>
            <a:pPr lvl="1" eaLnBrk="1" hangingPunct="1">
              <a:buFont typeface="Wingdings" pitchFamily="2" charset="2"/>
              <a:buNone/>
            </a:pPr>
            <a:r>
              <a:rPr lang="en-US" sz="2800" b="1" smtClean="0"/>
              <a:t>Bargaining power of suppliers</a:t>
            </a:r>
          </a:p>
          <a:p>
            <a:pPr lvl="2" eaLnBrk="1" hangingPunct="1"/>
            <a:r>
              <a:rPr lang="en-US" sz="2400" smtClean="0"/>
              <a:t>supplier switching costs relative to firm switching costs </a:t>
            </a:r>
          </a:p>
          <a:p>
            <a:pPr lvl="2" eaLnBrk="1" hangingPunct="1"/>
            <a:r>
              <a:rPr lang="en-US" sz="2400" smtClean="0"/>
              <a:t>degree of differentiation of inputs </a:t>
            </a:r>
          </a:p>
          <a:p>
            <a:pPr lvl="2" eaLnBrk="1" hangingPunct="1"/>
            <a:r>
              <a:rPr lang="en-US" sz="2400" smtClean="0"/>
              <a:t>presence of substitute inputs </a:t>
            </a:r>
          </a:p>
          <a:p>
            <a:pPr lvl="2" eaLnBrk="1" hangingPunct="1"/>
            <a:r>
              <a:rPr lang="en-US" sz="2400" smtClean="0"/>
              <a:t>supplier concentration to firm concentration ratio </a:t>
            </a:r>
          </a:p>
          <a:p>
            <a:pPr lvl="2" eaLnBrk="1" hangingPunct="1"/>
            <a:r>
              <a:rPr lang="en-US" sz="2400" smtClean="0"/>
              <a:t>threat of forward integration by suppliers relative to the threat of backward integration by firms </a:t>
            </a:r>
          </a:p>
          <a:p>
            <a:pPr lvl="2" eaLnBrk="1" hangingPunct="1"/>
            <a:r>
              <a:rPr lang="en-US" sz="2400" smtClean="0"/>
              <a:t>cost of inputs relative to selling price of the</a:t>
            </a:r>
            <a:r>
              <a:rPr lang="en-US" sz="2100" smtClean="0"/>
              <a:t> product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sz="4200" dirty="0" smtClean="0">
                <a:solidFill>
                  <a:schemeClr val="accent1">
                    <a:satMod val="150000"/>
                  </a:schemeClr>
                </a:solidFill>
                <a:latin typeface="Garamond" pitchFamily="18" charset="0"/>
              </a:rPr>
              <a:t>Competitive Advantage</a:t>
            </a:r>
            <a:endParaRPr lang="en-US" sz="4200" dirty="0">
              <a:solidFill>
                <a:schemeClr val="accent1">
                  <a:satMod val="150000"/>
                </a:schemeClr>
              </a:solidFill>
              <a:latin typeface="Garamond" pitchFamily="18" charset="0"/>
            </a:endParaRPr>
          </a:p>
        </p:txBody>
      </p:sp>
      <p:sp>
        <p:nvSpPr>
          <p:cNvPr id="17411" name="Rectangle 3"/>
          <p:cNvSpPr>
            <a:spLocks noGrp="1" noChangeArrowheads="1"/>
          </p:cNvSpPr>
          <p:nvPr>
            <p:ph idx="1"/>
          </p:nvPr>
        </p:nvSpPr>
        <p:spPr/>
        <p:txBody>
          <a:bodyPr>
            <a:normAutofit lnSpcReduction="10000"/>
          </a:bodyPr>
          <a:lstStyle/>
          <a:p>
            <a:pPr marL="457200" indent="-457200" eaLnBrk="1" hangingPunct="1"/>
            <a:r>
              <a:rPr lang="en-US" sz="2800" b="1" dirty="0" smtClean="0">
                <a:latin typeface="Garamond" pitchFamily="18" charset="0"/>
              </a:rPr>
              <a:t>Competitive advantage</a:t>
            </a:r>
            <a:r>
              <a:rPr lang="en-US" sz="2800" dirty="0" smtClean="0">
                <a:latin typeface="Garamond" pitchFamily="18" charset="0"/>
              </a:rPr>
              <a:t> is creating better customer value for the same or lower cost than offered by competitors.</a:t>
            </a:r>
          </a:p>
          <a:p>
            <a:pPr marL="457200" indent="-457200" eaLnBrk="1" hangingPunct="1"/>
            <a:r>
              <a:rPr lang="en-US" sz="2800" dirty="0" smtClean="0">
                <a:latin typeface="Garamond" pitchFamily="18" charset="0"/>
              </a:rPr>
              <a:t>Customer value is the difference between what a customer receives and what customer gives up</a:t>
            </a:r>
          </a:p>
          <a:p>
            <a:pPr marL="457200" indent="-457200" eaLnBrk="1" hangingPunct="1"/>
            <a:r>
              <a:rPr lang="en-US" sz="2800" dirty="0" smtClean="0">
                <a:latin typeface="Garamond" pitchFamily="18" charset="0"/>
              </a:rPr>
              <a:t>Customer realization includes basic product features, service, quality, instructions for use, brand &amp; any factor that is important for customer</a:t>
            </a:r>
          </a:p>
          <a:p>
            <a:pPr marL="457200" indent="-457200" eaLnBrk="1" hangingPunct="1"/>
            <a:r>
              <a:rPr lang="en-US" sz="2800" dirty="0" smtClean="0">
                <a:latin typeface="Garamond" pitchFamily="18" charset="0"/>
              </a:rPr>
              <a:t>Customer sacrifice includes cost, time spent in purchasing &amp; maintenance costs</a:t>
            </a:r>
          </a:p>
          <a:p>
            <a:pPr marL="457200" indent="-457200" eaLnBrk="1" hangingPunct="1"/>
            <a:endParaRPr lang="en-US" sz="2800" dirty="0" smtClean="0">
              <a:latin typeface="Garamond" pitchFamily="18" charset="0"/>
            </a:endParaRPr>
          </a:p>
          <a:p>
            <a:pPr marL="457200" indent="-457200" eaLnBrk="1" hangingPunct="1"/>
            <a:endParaRPr lang="en-US" sz="2800" b="1" dirty="0" smtClean="0">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4825"/>
            <a:ext cx="8382000" cy="4625975"/>
          </a:xfrm>
        </p:spPr>
        <p:txBody>
          <a:bodyPr/>
          <a:lstStyle/>
          <a:p>
            <a:pPr>
              <a:buNone/>
            </a:pPr>
            <a:r>
              <a:rPr lang="en-US" dirty="0" smtClean="0"/>
              <a:t>     </a:t>
            </a:r>
            <a:r>
              <a:rPr lang="en-US" sz="3600" dirty="0" smtClean="0"/>
              <a:t>A firm’s degree of reliance on cost management depends on the nature of its competitive strategy</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accent1">
                    <a:satMod val="150000"/>
                  </a:schemeClr>
                </a:solidFill>
                <a:latin typeface="Garamond" pitchFamily="18" charset="0"/>
              </a:rPr>
              <a:t>Generic Strategies &amp; customer value</a:t>
            </a:r>
            <a:endParaRPr lang="en-US" dirty="0"/>
          </a:p>
        </p:txBody>
      </p:sp>
      <p:sp>
        <p:nvSpPr>
          <p:cNvPr id="3" name="Content Placeholder 2"/>
          <p:cNvSpPr>
            <a:spLocks noGrp="1"/>
          </p:cNvSpPr>
          <p:nvPr>
            <p:ph idx="1"/>
          </p:nvPr>
        </p:nvSpPr>
        <p:spPr/>
        <p:txBody>
          <a:bodyPr/>
          <a:lstStyle/>
          <a:p>
            <a:r>
              <a:rPr lang="en-US" dirty="0" smtClean="0"/>
              <a:t>Cost leadership is to provide same or better value to customers at lower cost than offered by competitors</a:t>
            </a:r>
          </a:p>
          <a:p>
            <a:r>
              <a:rPr lang="en-US" dirty="0" smtClean="0"/>
              <a:t>This strategy increases customer value by minimizing customer sacrifice</a:t>
            </a:r>
          </a:p>
          <a:p>
            <a:r>
              <a:rPr lang="en-US" dirty="0" smtClean="0"/>
              <a:t>Differentiation is to increase customer value by increasing what customer wants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sz="4200" dirty="0">
                <a:solidFill>
                  <a:schemeClr val="accent1">
                    <a:satMod val="150000"/>
                  </a:schemeClr>
                </a:solidFill>
                <a:latin typeface="Garamond" pitchFamily="18" charset="0"/>
              </a:rPr>
              <a:t>Three Generic Strategies</a:t>
            </a:r>
          </a:p>
        </p:txBody>
      </p:sp>
      <p:sp>
        <p:nvSpPr>
          <p:cNvPr id="18435" name="Rectangle 3"/>
          <p:cNvSpPr>
            <a:spLocks noGrp="1" noChangeArrowheads="1"/>
          </p:cNvSpPr>
          <p:nvPr>
            <p:ph idx="1"/>
          </p:nvPr>
        </p:nvSpPr>
        <p:spPr/>
        <p:txBody>
          <a:bodyPr/>
          <a:lstStyle/>
          <a:p>
            <a:pPr marL="566738" indent="-566738" eaLnBrk="1" hangingPunct="1">
              <a:lnSpc>
                <a:spcPct val="80000"/>
              </a:lnSpc>
            </a:pPr>
            <a:r>
              <a:rPr lang="en-US" sz="2800" smtClean="0">
                <a:latin typeface="Garamond" pitchFamily="18" charset="0"/>
              </a:rPr>
              <a:t>Cost Leadership: is a competitive strategy in which a firm succeeds in producing products or services at the lowest cost in the industry</a:t>
            </a:r>
          </a:p>
          <a:p>
            <a:pPr marL="566738" indent="-566738" eaLnBrk="1" hangingPunct="1">
              <a:lnSpc>
                <a:spcPct val="80000"/>
              </a:lnSpc>
            </a:pPr>
            <a:endParaRPr lang="en-US" sz="2800" smtClean="0">
              <a:latin typeface="Garamond" pitchFamily="18" charset="0"/>
            </a:endParaRPr>
          </a:p>
          <a:p>
            <a:pPr marL="566738" indent="-566738" eaLnBrk="1" hangingPunct="1">
              <a:lnSpc>
                <a:spcPct val="80000"/>
              </a:lnSpc>
            </a:pPr>
            <a:r>
              <a:rPr lang="en-US" sz="2800" smtClean="0">
                <a:latin typeface="Garamond" pitchFamily="18" charset="0"/>
              </a:rPr>
              <a:t>Differentiation: is a competitive strategy in which a firm succeeds in developing and maintaining a unique value for the product as perceived by consumers</a:t>
            </a:r>
          </a:p>
          <a:p>
            <a:pPr marL="566738" indent="-566738" eaLnBrk="1" hangingPunct="1">
              <a:lnSpc>
                <a:spcPct val="80000"/>
              </a:lnSpc>
              <a:buFont typeface="Wingdings" pitchFamily="2" charset="2"/>
              <a:buNone/>
            </a:pPr>
            <a:endParaRPr lang="en-US" sz="2800" smtClean="0">
              <a:latin typeface="Garamond" pitchFamily="18" charset="0"/>
            </a:endParaRPr>
          </a:p>
          <a:p>
            <a:pPr marL="566738" indent="-566738" eaLnBrk="1" hangingPunct="1">
              <a:lnSpc>
                <a:spcPct val="80000"/>
              </a:lnSpc>
            </a:pPr>
            <a:r>
              <a:rPr lang="en-US" sz="2800" smtClean="0">
                <a:latin typeface="Garamond" pitchFamily="18" charset="0"/>
              </a:rPr>
              <a:t>Focus: selecting or emphasizing a market or customer segment in which to compete.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descr="porter_generic"/>
          <p:cNvPicPr>
            <a:picLocks noChangeAspect="1" noChangeArrowheads="1"/>
          </p:cNvPicPr>
          <p:nvPr/>
        </p:nvPicPr>
        <p:blipFill>
          <a:blip r:embed="rId2"/>
          <a:srcRect/>
          <a:stretch>
            <a:fillRect/>
          </a:stretch>
        </p:blipFill>
        <p:spPr bwMode="auto">
          <a:xfrm>
            <a:off x="304800" y="762000"/>
            <a:ext cx="8305800" cy="539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sz="4200">
                <a:solidFill>
                  <a:schemeClr val="accent1">
                    <a:satMod val="150000"/>
                  </a:schemeClr>
                </a:solidFill>
                <a:latin typeface="Garamond" pitchFamily="18" charset="0"/>
              </a:rPr>
              <a:t>Strategic Positioning</a:t>
            </a:r>
          </a:p>
        </p:txBody>
      </p:sp>
      <p:sp>
        <p:nvSpPr>
          <p:cNvPr id="19459" name="Rectangle 3"/>
          <p:cNvSpPr>
            <a:spLocks noGrp="1" noChangeArrowheads="1"/>
          </p:cNvSpPr>
          <p:nvPr>
            <p:ph idx="1"/>
          </p:nvPr>
        </p:nvSpPr>
        <p:spPr>
          <a:xfrm>
            <a:off x="457200" y="1752600"/>
            <a:ext cx="8229600" cy="4495800"/>
          </a:xfrm>
        </p:spPr>
        <p:txBody>
          <a:bodyPr/>
          <a:lstStyle/>
          <a:p>
            <a:pPr marL="0" indent="0" eaLnBrk="1" hangingPunct="1">
              <a:buFont typeface="Wingdings" pitchFamily="2" charset="2"/>
              <a:buNone/>
            </a:pPr>
            <a:r>
              <a:rPr lang="en-US" sz="4000" smtClean="0">
                <a:latin typeface="Garamond" pitchFamily="18" charset="0"/>
              </a:rPr>
              <a:t>It  is the process of selecting optimal mix of three general strategic approaches with an objective of creating sustainable competitive advantage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Leading firms in Selected Benchmarks: Critical Success Factors</a:t>
            </a:r>
            <a:endParaRPr lang="en-US" sz="3200" dirty="0"/>
          </a:p>
        </p:txBody>
      </p:sp>
      <p:sp>
        <p:nvSpPr>
          <p:cNvPr id="3" name="Content Placeholder 2"/>
          <p:cNvSpPr>
            <a:spLocks noGrp="1"/>
          </p:cNvSpPr>
          <p:nvPr>
            <p:ph idx="1"/>
          </p:nvPr>
        </p:nvSpPr>
        <p:spPr/>
        <p:txBody>
          <a:bodyPr/>
          <a:lstStyle/>
          <a:p>
            <a:r>
              <a:rPr lang="en-US" dirty="0" smtClean="0"/>
              <a:t>Customer Service: FedEx, Amazon.com</a:t>
            </a:r>
          </a:p>
          <a:p>
            <a:r>
              <a:rPr lang="en-US" dirty="0" smtClean="0"/>
              <a:t>Innovation &amp; Product development: Apple, Sony,</a:t>
            </a:r>
          </a:p>
          <a:p>
            <a:r>
              <a:rPr lang="en-US" dirty="0" smtClean="0"/>
              <a:t>Quality: Toyota, IBM</a:t>
            </a:r>
          </a:p>
          <a:p>
            <a:r>
              <a:rPr lang="en-US" dirty="0" smtClean="0"/>
              <a:t>CSR: GE, Johnson&amp; Johnson</a:t>
            </a:r>
          </a:p>
          <a:p>
            <a:r>
              <a:rPr lang="en-US" dirty="0" smtClean="0"/>
              <a:t>Labor Relationships &amp; Employee training: HP, IBM, </a:t>
            </a:r>
          </a:p>
          <a:p>
            <a:endParaRPr lang="en-US" dirty="0" smtClean="0"/>
          </a:p>
          <a:p>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chain Analysis</a:t>
            </a:r>
            <a:endParaRPr lang="en-US" dirty="0"/>
          </a:p>
        </p:txBody>
      </p:sp>
      <p:sp>
        <p:nvSpPr>
          <p:cNvPr id="3" name="Content Placeholder 2"/>
          <p:cNvSpPr>
            <a:spLocks noGrp="1"/>
          </p:cNvSpPr>
          <p:nvPr>
            <p:ph idx="1"/>
          </p:nvPr>
        </p:nvSpPr>
        <p:spPr/>
        <p:txBody>
          <a:bodyPr/>
          <a:lstStyle/>
          <a:p>
            <a:r>
              <a:rPr lang="en-US" dirty="0" smtClean="0"/>
              <a:t>It is a tool firms use to identify the specific steps required to provide a competitive product or service to the customer. </a:t>
            </a:r>
          </a:p>
          <a:p>
            <a:r>
              <a:rPr lang="en-US" dirty="0" smtClean="0"/>
              <a:t>Help firms to discover which activity should be outsourced, increase value for the customer at one or more steps of the value chain, which activities are not competitive, where costs can be reduced.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1295400" y="990601"/>
            <a:ext cx="7391400" cy="5257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971800"/>
            <a:ext cx="8153400" cy="4495800"/>
          </a:xfrm>
        </p:spPr>
        <p:txBody>
          <a:bodyPr/>
          <a:lstStyle/>
          <a:p>
            <a:pPr>
              <a:buNone/>
            </a:pPr>
            <a:r>
              <a:rPr lang="en-US" dirty="0" smtClean="0"/>
              <a:t>   </a:t>
            </a:r>
            <a:r>
              <a:rPr lang="en-US" sz="4400" dirty="0" smtClean="0"/>
              <a:t>Basics of Entrepreneurship</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Financial &amp; Non Financial measures of Success – Critical Success Factors </a:t>
            </a:r>
            <a:endParaRPr lang="en-US" sz="3600" dirty="0"/>
          </a:p>
        </p:txBody>
      </p:sp>
      <p:sp>
        <p:nvSpPr>
          <p:cNvPr id="3" name="Content Placeholder 2"/>
          <p:cNvSpPr>
            <a:spLocks noGrp="1"/>
          </p:cNvSpPr>
          <p:nvPr>
            <p:ph idx="1"/>
          </p:nvPr>
        </p:nvSpPr>
        <p:spPr>
          <a:xfrm>
            <a:off x="1435608" y="1752600"/>
            <a:ext cx="7498080" cy="4495800"/>
          </a:xfrm>
        </p:spPr>
        <p:txBody>
          <a:bodyPr/>
          <a:lstStyle/>
          <a:p>
            <a:r>
              <a:rPr lang="en-US" dirty="0" smtClean="0"/>
              <a:t>Financial Measures</a:t>
            </a:r>
          </a:p>
          <a:p>
            <a:r>
              <a:rPr lang="en-US" dirty="0" smtClean="0"/>
              <a:t>Sales growth</a:t>
            </a:r>
          </a:p>
          <a:p>
            <a:r>
              <a:rPr lang="en-US" dirty="0" smtClean="0"/>
              <a:t>Earnings Growth</a:t>
            </a:r>
          </a:p>
          <a:p>
            <a:r>
              <a:rPr lang="en-US" dirty="0" smtClean="0"/>
              <a:t>Dividend Growth</a:t>
            </a:r>
          </a:p>
          <a:p>
            <a:r>
              <a:rPr lang="en-US" dirty="0" smtClean="0"/>
              <a:t>Cash flow</a:t>
            </a:r>
          </a:p>
          <a:p>
            <a:r>
              <a:rPr lang="en-US" dirty="0" smtClean="0"/>
              <a:t>Increase in stock price</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Financial Measures of Success</a:t>
            </a:r>
            <a:endParaRPr lang="en-US" dirty="0"/>
          </a:p>
        </p:txBody>
      </p:sp>
      <p:sp>
        <p:nvSpPr>
          <p:cNvPr id="3" name="Content Placeholder 2"/>
          <p:cNvSpPr>
            <a:spLocks noGrp="1"/>
          </p:cNvSpPr>
          <p:nvPr>
            <p:ph idx="1"/>
          </p:nvPr>
        </p:nvSpPr>
        <p:spPr/>
        <p:txBody>
          <a:bodyPr>
            <a:normAutofit/>
          </a:bodyPr>
          <a:lstStyle/>
          <a:p>
            <a:r>
              <a:rPr lang="en-US" dirty="0" smtClean="0"/>
              <a:t>Market share and growth in market share</a:t>
            </a:r>
          </a:p>
          <a:p>
            <a:r>
              <a:rPr lang="en-US" dirty="0" smtClean="0"/>
              <a:t>Customer service</a:t>
            </a:r>
          </a:p>
          <a:p>
            <a:r>
              <a:rPr lang="en-US" dirty="0" smtClean="0"/>
              <a:t>On time delivery</a:t>
            </a:r>
          </a:p>
          <a:p>
            <a:r>
              <a:rPr lang="en-US" dirty="0" smtClean="0"/>
              <a:t>Customer satisfaction</a:t>
            </a:r>
          </a:p>
          <a:p>
            <a:r>
              <a:rPr lang="en-US" dirty="0" smtClean="0"/>
              <a:t>Brand recognition</a:t>
            </a:r>
          </a:p>
          <a:p>
            <a:r>
              <a:rPr lang="en-US" dirty="0" smtClean="0"/>
              <a:t>High Product Quality</a:t>
            </a:r>
          </a:p>
          <a:p>
            <a:r>
              <a:rPr lang="en-US" dirty="0" smtClean="0"/>
              <a:t>Manufacturing Innovation</a:t>
            </a:r>
          </a:p>
          <a:p>
            <a:r>
              <a:rPr lang="en-US" dirty="0" smtClean="0"/>
              <a:t>Trained Human Resources</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Distinctive Aspects of two Competitive strategies</a:t>
            </a:r>
            <a:endParaRPr lang="en-US" dirty="0"/>
          </a:p>
        </p:txBody>
      </p:sp>
      <p:graphicFrame>
        <p:nvGraphicFramePr>
          <p:cNvPr id="4" name="Content Placeholder 3"/>
          <p:cNvGraphicFramePr>
            <a:graphicFrameLocks noGrp="1"/>
          </p:cNvGraphicFramePr>
          <p:nvPr>
            <p:ph idx="1"/>
          </p:nvPr>
        </p:nvGraphicFramePr>
        <p:xfrm>
          <a:off x="1435100" y="1447800"/>
          <a:ext cx="7499349" cy="4394200"/>
        </p:xfrm>
        <a:graphic>
          <a:graphicData uri="http://schemas.openxmlformats.org/drawingml/2006/table">
            <a:tbl>
              <a:tblPr firstRow="1" bandRow="1">
                <a:tableStyleId>{5C22544A-7EE6-4342-B048-85BDC9FD1C3A}</a:tableStyleId>
              </a:tblPr>
              <a:tblGrid>
                <a:gridCol w="2499783"/>
                <a:gridCol w="2499783"/>
                <a:gridCol w="2499783"/>
              </a:tblGrid>
              <a:tr h="370840">
                <a:tc>
                  <a:txBody>
                    <a:bodyPr/>
                    <a:lstStyle/>
                    <a:p>
                      <a:r>
                        <a:rPr lang="en-US" dirty="0" smtClean="0"/>
                        <a:t>Aspect</a:t>
                      </a:r>
                      <a:endParaRPr lang="en-US" dirty="0"/>
                    </a:p>
                  </a:txBody>
                  <a:tcPr marL="84106" marR="84106"/>
                </a:tc>
                <a:tc>
                  <a:txBody>
                    <a:bodyPr/>
                    <a:lstStyle/>
                    <a:p>
                      <a:r>
                        <a:rPr lang="en-US" dirty="0" smtClean="0"/>
                        <a:t>Cost Leadership</a:t>
                      </a:r>
                      <a:endParaRPr lang="en-US" dirty="0"/>
                    </a:p>
                  </a:txBody>
                  <a:tcPr marL="84106" marR="84106"/>
                </a:tc>
                <a:tc>
                  <a:txBody>
                    <a:bodyPr/>
                    <a:lstStyle/>
                    <a:p>
                      <a:r>
                        <a:rPr lang="en-US" dirty="0" smtClean="0"/>
                        <a:t>Differentiation</a:t>
                      </a:r>
                      <a:endParaRPr lang="en-US" dirty="0"/>
                    </a:p>
                  </a:txBody>
                  <a:tcPr marL="84106" marR="84106"/>
                </a:tc>
              </a:tr>
              <a:tr h="370840">
                <a:tc>
                  <a:txBody>
                    <a:bodyPr/>
                    <a:lstStyle/>
                    <a:p>
                      <a:r>
                        <a:rPr lang="en-US" dirty="0" smtClean="0"/>
                        <a:t>Strategic target</a:t>
                      </a:r>
                      <a:endParaRPr lang="en-US" dirty="0"/>
                    </a:p>
                  </a:txBody>
                  <a:tcPr marL="84106" marR="84106"/>
                </a:tc>
                <a:tc>
                  <a:txBody>
                    <a:bodyPr/>
                    <a:lstStyle/>
                    <a:p>
                      <a:r>
                        <a:rPr lang="en-US" dirty="0" smtClean="0"/>
                        <a:t>Broad cross section of the market</a:t>
                      </a:r>
                      <a:endParaRPr lang="en-US" dirty="0"/>
                    </a:p>
                  </a:txBody>
                  <a:tcPr marL="84106" marR="84106"/>
                </a:tc>
                <a:tc>
                  <a:txBody>
                    <a:bodyPr/>
                    <a:lstStyle/>
                    <a:p>
                      <a:r>
                        <a:rPr lang="en-US" dirty="0" smtClean="0"/>
                        <a:t>Focused of the market</a:t>
                      </a:r>
                      <a:endParaRPr lang="en-US" dirty="0"/>
                    </a:p>
                  </a:txBody>
                  <a:tcPr marL="84106" marR="84106"/>
                </a:tc>
              </a:tr>
              <a:tr h="370840">
                <a:tc>
                  <a:txBody>
                    <a:bodyPr/>
                    <a:lstStyle/>
                    <a:p>
                      <a:r>
                        <a:rPr lang="en-US" dirty="0" smtClean="0"/>
                        <a:t>Basis of competitive advantage</a:t>
                      </a:r>
                      <a:endParaRPr lang="en-US" dirty="0"/>
                    </a:p>
                  </a:txBody>
                  <a:tcPr marL="84106" marR="84106"/>
                </a:tc>
                <a:tc>
                  <a:txBody>
                    <a:bodyPr/>
                    <a:lstStyle/>
                    <a:p>
                      <a:r>
                        <a:rPr lang="en-US" dirty="0" smtClean="0"/>
                        <a:t>Low cost in industry</a:t>
                      </a:r>
                      <a:endParaRPr lang="en-US" dirty="0"/>
                    </a:p>
                  </a:txBody>
                  <a:tcPr marL="84106" marR="84106"/>
                </a:tc>
                <a:tc>
                  <a:txBody>
                    <a:bodyPr/>
                    <a:lstStyle/>
                    <a:p>
                      <a:r>
                        <a:rPr lang="en-US" dirty="0" smtClean="0"/>
                        <a:t>Unique product or service</a:t>
                      </a:r>
                      <a:endParaRPr lang="en-US" dirty="0"/>
                    </a:p>
                  </a:txBody>
                  <a:tcPr marL="84106" marR="84106"/>
                </a:tc>
              </a:tr>
              <a:tr h="370840">
                <a:tc>
                  <a:txBody>
                    <a:bodyPr/>
                    <a:lstStyle/>
                    <a:p>
                      <a:r>
                        <a:rPr lang="en-US" dirty="0" smtClean="0"/>
                        <a:t>Product Line</a:t>
                      </a:r>
                      <a:endParaRPr lang="en-US" dirty="0"/>
                    </a:p>
                  </a:txBody>
                  <a:tcPr marL="84106" marR="84106"/>
                </a:tc>
                <a:tc>
                  <a:txBody>
                    <a:bodyPr/>
                    <a:lstStyle/>
                    <a:p>
                      <a:r>
                        <a:rPr lang="en-US" dirty="0" smtClean="0"/>
                        <a:t>Limited selection</a:t>
                      </a:r>
                      <a:endParaRPr lang="en-US" dirty="0"/>
                    </a:p>
                  </a:txBody>
                  <a:tcPr marL="84106" marR="84106"/>
                </a:tc>
                <a:tc>
                  <a:txBody>
                    <a:bodyPr/>
                    <a:lstStyle/>
                    <a:p>
                      <a:r>
                        <a:rPr lang="en-US" dirty="0" smtClean="0"/>
                        <a:t>Wide variety, differentiating features</a:t>
                      </a:r>
                      <a:endParaRPr lang="en-US" dirty="0"/>
                    </a:p>
                  </a:txBody>
                  <a:tcPr marL="84106" marR="84106"/>
                </a:tc>
              </a:tr>
              <a:tr h="370840">
                <a:tc>
                  <a:txBody>
                    <a:bodyPr/>
                    <a:lstStyle/>
                    <a:p>
                      <a:r>
                        <a:rPr lang="en-US" dirty="0" smtClean="0"/>
                        <a:t>Production emphasis</a:t>
                      </a:r>
                      <a:endParaRPr lang="en-US" dirty="0"/>
                    </a:p>
                  </a:txBody>
                  <a:tcPr marL="84106" marR="84106"/>
                </a:tc>
                <a:tc>
                  <a:txBody>
                    <a:bodyPr/>
                    <a:lstStyle/>
                    <a:p>
                      <a:r>
                        <a:rPr lang="en-US" dirty="0" smtClean="0"/>
                        <a:t>Lowest</a:t>
                      </a:r>
                      <a:r>
                        <a:rPr lang="en-US" baseline="0" dirty="0" smtClean="0"/>
                        <a:t> possible cost with  high quality and essential product features</a:t>
                      </a:r>
                      <a:endParaRPr lang="en-US" dirty="0"/>
                    </a:p>
                  </a:txBody>
                  <a:tcPr marL="84106" marR="84106"/>
                </a:tc>
                <a:tc>
                  <a:txBody>
                    <a:bodyPr/>
                    <a:lstStyle/>
                    <a:p>
                      <a:r>
                        <a:rPr lang="en-US" dirty="0" smtClean="0"/>
                        <a:t>Innovation in differentiating products</a:t>
                      </a:r>
                      <a:endParaRPr lang="en-US" dirty="0"/>
                    </a:p>
                  </a:txBody>
                  <a:tcPr marL="84106" marR="84106"/>
                </a:tc>
              </a:tr>
              <a:tr h="370840">
                <a:tc>
                  <a:txBody>
                    <a:bodyPr/>
                    <a:lstStyle/>
                    <a:p>
                      <a:r>
                        <a:rPr lang="en-US" dirty="0" smtClean="0"/>
                        <a:t>Marketing emphasis</a:t>
                      </a:r>
                      <a:endParaRPr lang="en-US" dirty="0"/>
                    </a:p>
                  </a:txBody>
                  <a:tcPr marL="84106" marR="84106"/>
                </a:tc>
                <a:tc>
                  <a:txBody>
                    <a:bodyPr/>
                    <a:lstStyle/>
                    <a:p>
                      <a:r>
                        <a:rPr lang="en-US" dirty="0" smtClean="0"/>
                        <a:t>Lo</a:t>
                      </a:r>
                      <a:r>
                        <a:rPr lang="en-US" baseline="0" dirty="0" smtClean="0"/>
                        <a:t>w price</a:t>
                      </a:r>
                      <a:endParaRPr lang="en-US" dirty="0"/>
                    </a:p>
                  </a:txBody>
                  <a:tcPr marL="84106" marR="84106"/>
                </a:tc>
                <a:tc>
                  <a:txBody>
                    <a:bodyPr/>
                    <a:lstStyle/>
                    <a:p>
                      <a:r>
                        <a:rPr lang="en-US" dirty="0" smtClean="0"/>
                        <a:t>Premium</a:t>
                      </a:r>
                      <a:r>
                        <a:rPr lang="en-US" baseline="0" dirty="0" smtClean="0"/>
                        <a:t> price and innovative, differentiating features</a:t>
                      </a:r>
                      <a:endParaRPr lang="en-US" dirty="0"/>
                    </a:p>
                  </a:txBody>
                  <a:tcPr marL="84106" marR="84106"/>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a:bodyPr>
          <a:lstStyle/>
          <a:p>
            <a:r>
              <a:rPr lang="en-US" dirty="0" smtClean="0"/>
              <a:t>Social entrepreneurs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social entrepreneur recognizes a social problem and uses entrepreneurial principles to organize,  create and manage a venture to forge social change.</a:t>
            </a:r>
          </a:p>
          <a:p>
            <a:r>
              <a:rPr lang="en-US" dirty="0" smtClean="0"/>
              <a:t>Unlike business entrepreneurs, they don’t measure performance in profit and returns, but assess success by the impact they have on society</a:t>
            </a:r>
          </a:p>
          <a:p>
            <a:r>
              <a:rPr lang="en-US" dirty="0" err="1" smtClean="0"/>
              <a:t>Ashoka</a:t>
            </a:r>
            <a:r>
              <a:rPr lang="en-US" dirty="0" smtClean="0"/>
              <a:t> Fellow is a </a:t>
            </a:r>
            <a:r>
              <a:rPr lang="en-US" dirty="0" smtClean="0">
                <a:hlinkClick r:id="rId2" action="ppaction://hlinkfile" tooltip="Nonprofit"/>
              </a:rPr>
              <a:t>nonprofit</a:t>
            </a:r>
            <a:r>
              <a:rPr lang="en-US" dirty="0" smtClean="0"/>
              <a:t> organization supporting the field of </a:t>
            </a:r>
            <a:r>
              <a:rPr lang="en-US" dirty="0" smtClean="0">
                <a:hlinkClick r:id="rId3" action="ppaction://hlinkfile" tooltip="Social entrepreneurship"/>
              </a:rPr>
              <a:t>social entrepreneurship</a:t>
            </a:r>
            <a:r>
              <a:rPr lang="en-US" dirty="0" smtClean="0"/>
              <a:t>. </a:t>
            </a:r>
            <a:r>
              <a:rPr lang="en-US" dirty="0" err="1" smtClean="0"/>
              <a:t>Ashoka</a:t>
            </a:r>
            <a:r>
              <a:rPr lang="en-US" dirty="0" smtClean="0"/>
              <a:t> was founded by </a:t>
            </a:r>
            <a:r>
              <a:rPr lang="en-US" dirty="0" smtClean="0">
                <a:hlinkClick r:id="rId4" action="ppaction://hlinkfile" tooltip="Bill Drayton"/>
              </a:rPr>
              <a:t>Bill Drayton</a:t>
            </a:r>
            <a:r>
              <a:rPr lang="en-US" dirty="0" smtClean="0"/>
              <a:t> in 1981 to identify and support leading social entrepreneurs through a </a:t>
            </a:r>
            <a:r>
              <a:rPr lang="en-US" dirty="0" smtClean="0">
                <a:hlinkClick r:id="rId5" action="ppaction://hlinkfile" tooltip="Social Venture Capital"/>
              </a:rPr>
              <a:t>Social Venture Capital</a:t>
            </a:r>
            <a:r>
              <a:rPr lang="en-US" dirty="0" smtClean="0"/>
              <a:t> approach </a:t>
            </a:r>
          </a:p>
          <a:p>
            <a:r>
              <a:rPr lang="en-US" b="1" dirty="0" smtClean="0"/>
              <a:t>Social venture capital</a:t>
            </a:r>
            <a:r>
              <a:rPr lang="en-US" dirty="0" smtClean="0"/>
              <a:t> is a form of </a:t>
            </a:r>
            <a:r>
              <a:rPr lang="en-US" dirty="0" smtClean="0">
                <a:hlinkClick r:id="rId6" action="ppaction://hlinkfile" tooltip="Venture capital"/>
              </a:rPr>
              <a:t>venture capital</a:t>
            </a:r>
            <a:r>
              <a:rPr lang="en-US" dirty="0" smtClean="0"/>
              <a:t> investing that provides capital to businesses deemed socially and environmentally responsible. These investments are intended to both provide attractive returns to investors and to provide market-based solutions to social and environmental issues.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Entrepreneurs </a:t>
            </a:r>
            <a:endParaRPr lang="en-US" dirty="0"/>
          </a:p>
        </p:txBody>
      </p:sp>
      <p:sp>
        <p:nvSpPr>
          <p:cNvPr id="3" name="Content Placeholder 2"/>
          <p:cNvSpPr>
            <a:spLocks noGrp="1"/>
          </p:cNvSpPr>
          <p:nvPr>
            <p:ph idx="1"/>
          </p:nvPr>
        </p:nvSpPr>
        <p:spPr/>
        <p:txBody>
          <a:bodyPr/>
          <a:lstStyle/>
          <a:p>
            <a:r>
              <a:rPr lang="en-US" dirty="0" smtClean="0"/>
              <a:t>Anita </a:t>
            </a:r>
            <a:r>
              <a:rPr lang="en-US" dirty="0" err="1" smtClean="0"/>
              <a:t>Roddick</a:t>
            </a:r>
            <a:r>
              <a:rPr lang="en-US" dirty="0" smtClean="0"/>
              <a:t> was the founder of The Body Shop, one of the world's most successful retailers of cosmetics and related products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Fabindia </a:t>
            </a:r>
            <a:r>
              <a:rPr lang="en-US" dirty="0" smtClean="0"/>
              <a:t>- John Bissell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Fabindia is synonymous with the country's handloom couture revolution. The birth of the chain in 1960 marked the beginning of the transformation of traditional Indian fabrics into fashion textiles for apparel and designer home decor. It also pushed traditional Indian weaves to the American market.</a:t>
            </a:r>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normAutofit fontScale="90000"/>
          </a:bodyPr>
          <a:lstStyle/>
          <a:p>
            <a:pPr eaLnBrk="1" fontAlgn="auto" hangingPunct="1">
              <a:spcAft>
                <a:spcPts val="0"/>
              </a:spcAft>
              <a:defRPr/>
            </a:pPr>
            <a:r>
              <a:rPr lang="en-US" sz="3600">
                <a:solidFill>
                  <a:schemeClr val="accent1">
                    <a:satMod val="150000"/>
                  </a:schemeClr>
                </a:solidFill>
                <a:latin typeface="Garamond" pitchFamily="18" charset="0"/>
              </a:rPr>
              <a:t>Comparison of Prior and Contemporary Business Environment</a:t>
            </a:r>
          </a:p>
        </p:txBody>
      </p:sp>
      <p:graphicFrame>
        <p:nvGraphicFramePr>
          <p:cNvPr id="20519" name="Group 39"/>
          <p:cNvGraphicFramePr>
            <a:graphicFrameLocks noGrp="1"/>
          </p:cNvGraphicFramePr>
          <p:nvPr>
            <p:ph type="tbl" idx="1"/>
          </p:nvPr>
        </p:nvGraphicFramePr>
        <p:xfrm>
          <a:off x="566738" y="1813560"/>
          <a:ext cx="8348662" cy="4511040"/>
        </p:xfrm>
        <a:graphic>
          <a:graphicData uri="http://schemas.openxmlformats.org/drawingml/2006/table">
            <a:tbl>
              <a:tblPr/>
              <a:tblGrid>
                <a:gridCol w="1643062"/>
                <a:gridCol w="3200400"/>
                <a:gridCol w="3505200"/>
              </a:tblGrid>
              <a:tr h="304800">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Manufacturing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65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Prior Business Environment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Contemporary Business Environment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65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Basis of competition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Economies of scale, standardization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Quality, functionality, customer satisfaction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58863">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Manufacturing process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High volume, long production runs, significant levels of in-process and finished inventory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Low volume, short production runs, focus on reducing inventory levels and other non-value added activities and costs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65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Required </a:t>
                      </a:r>
                      <a:r>
                        <a:rPr kumimoji="0" lang="en-US" sz="2000" b="0" i="0" u="none" strike="noStrike" cap="none" normalizeH="0" baseline="0" dirty="0" err="1" smtClean="0">
                          <a:ln>
                            <a:noFill/>
                          </a:ln>
                          <a:solidFill>
                            <a:schemeClr val="tx1"/>
                          </a:solidFill>
                          <a:effectLst>
                            <a:outerShdw blurRad="38100" dist="38100" dir="2700000" algn="tl">
                              <a:srgbClr val="000000"/>
                            </a:outerShdw>
                          </a:effectLst>
                          <a:latin typeface="Garamond" pitchFamily="18" charset="0"/>
                        </a:rPr>
                        <a:t>Labour</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skills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Machine-paced, low level skills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Individually and team-paced, high-level skills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65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Emphasis on quality</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Acceptance of a normal or usual amount of waste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Goal of zero defects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81000"/>
            <a:ext cx="8229600" cy="1143000"/>
          </a:xfrm>
        </p:spPr>
        <p:txBody>
          <a:bodyPr/>
          <a:lstStyle/>
          <a:p>
            <a:pPr eaLnBrk="1" fontAlgn="auto" hangingPunct="1">
              <a:spcAft>
                <a:spcPts val="0"/>
              </a:spcAft>
              <a:defRPr/>
            </a:pPr>
            <a:r>
              <a:rPr lang="en-US" sz="4200">
                <a:solidFill>
                  <a:schemeClr val="accent1">
                    <a:satMod val="150000"/>
                  </a:schemeClr>
                </a:solidFill>
                <a:latin typeface="Garamond" pitchFamily="18" charset="0"/>
              </a:rPr>
              <a:t>Contd..</a:t>
            </a:r>
          </a:p>
        </p:txBody>
      </p:sp>
      <p:graphicFrame>
        <p:nvGraphicFramePr>
          <p:cNvPr id="21528" name="Group 24"/>
          <p:cNvGraphicFramePr>
            <a:graphicFrameLocks noGrp="1"/>
          </p:cNvGraphicFramePr>
          <p:nvPr>
            <p:ph type="tbl" idx="1"/>
          </p:nvPr>
        </p:nvGraphicFramePr>
        <p:xfrm>
          <a:off x="533400" y="1981200"/>
          <a:ext cx="8001000" cy="3002280"/>
        </p:xfrm>
        <a:graphic>
          <a:graphicData uri="http://schemas.openxmlformats.org/drawingml/2006/table">
            <a:tbl>
              <a:tblPr/>
              <a:tblGrid>
                <a:gridCol w="1719263"/>
                <a:gridCol w="2971800"/>
                <a:gridCol w="3309937"/>
              </a:tblGrid>
              <a:tr h="304800">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Marketing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Prior Business Environment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Contemporary Business Environment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Products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Relatively few variations, long products life cycles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 number of variations, short product life cycles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Markets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Largely Domestic</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Global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en-US" sz="4200">
                <a:solidFill>
                  <a:schemeClr val="accent1">
                    <a:satMod val="150000"/>
                  </a:schemeClr>
                </a:solidFill>
                <a:latin typeface="Garamond" pitchFamily="18" charset="0"/>
              </a:rPr>
              <a:t>Contd</a:t>
            </a:r>
          </a:p>
        </p:txBody>
      </p:sp>
      <p:graphicFrame>
        <p:nvGraphicFramePr>
          <p:cNvPr id="22557" name="Group 29"/>
          <p:cNvGraphicFramePr>
            <a:graphicFrameLocks noGrp="1"/>
          </p:cNvGraphicFramePr>
          <p:nvPr>
            <p:ph type="tbl" idx="1"/>
          </p:nvPr>
        </p:nvGraphicFramePr>
        <p:xfrm>
          <a:off x="604838" y="1066800"/>
          <a:ext cx="8001000" cy="5120640"/>
        </p:xfrm>
        <a:graphic>
          <a:graphicData uri="http://schemas.openxmlformats.org/drawingml/2006/table">
            <a:tbl>
              <a:tblPr/>
              <a:tblGrid>
                <a:gridCol w="1681162"/>
                <a:gridCol w="3124200"/>
                <a:gridCol w="3195638"/>
              </a:tblGrid>
              <a:tr h="255588">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Management Organizations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47675">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Prior Business Environment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Contemporary Business Environment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Focus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Financial measures of performance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Non Financial Measures such as quality, customer service, time to delivery</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208088">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Management organizational structure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Hierarchical, command and control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Network based organization forms, teamwork focus – employee has more responsibility and control, coaching rather than command and control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Management focus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Emphasis on the short term, short term performance measures and compensation, concern for sustaining the current stock price,  myopic focus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Emphasis on the long term, focus on critical success factors, commitment to the long term success of the firm including </a:t>
                      </a:r>
                      <a:r>
                        <a:rPr kumimoji="0" lang="en-US" sz="1800" b="0" i="0" u="none" strike="noStrike" cap="none" normalizeH="0" baseline="0" dirty="0" err="1" smtClean="0">
                          <a:ln>
                            <a:noFill/>
                          </a:ln>
                          <a:solidFill>
                            <a:schemeClr val="tx1"/>
                          </a:solidFill>
                          <a:effectLst>
                            <a:outerShdw blurRad="38100" dist="38100" dir="2700000" algn="tl">
                              <a:srgbClr val="000000"/>
                            </a:outerShdw>
                          </a:effectLst>
                          <a:latin typeface="Garamond" pitchFamily="18" charset="0"/>
                        </a:rPr>
                        <a:t>maximising</a:t>
                      </a:r>
                      <a:r>
                        <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shareholder value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Vishal</a:t>
            </a:r>
            <a:r>
              <a:rPr lang="en-US" dirty="0" smtClean="0"/>
              <a:t> </a:t>
            </a:r>
            <a:r>
              <a:rPr lang="en-US" dirty="0" err="1" smtClean="0"/>
              <a:t>Talreja</a:t>
            </a:r>
            <a:r>
              <a:rPr lang="en-US" dirty="0" smtClean="0"/>
              <a:t> – Cofounder Dream A Dream</a:t>
            </a:r>
            <a:endParaRPr lang="en-US" dirty="0"/>
          </a:p>
        </p:txBody>
      </p:sp>
      <p:sp>
        <p:nvSpPr>
          <p:cNvPr id="3" name="Content Placeholder 2"/>
          <p:cNvSpPr>
            <a:spLocks noGrp="1"/>
          </p:cNvSpPr>
          <p:nvPr>
            <p:ph idx="1"/>
          </p:nvPr>
        </p:nvSpPr>
        <p:spPr/>
        <p:txBody>
          <a:bodyPr/>
          <a:lstStyle/>
          <a:p>
            <a:r>
              <a:rPr lang="en-US" dirty="0" smtClean="0"/>
              <a:t>Empowering children from vulnerable backgrounds by developing life skills, </a:t>
            </a:r>
          </a:p>
          <a:p>
            <a:r>
              <a:rPr lang="en-US" dirty="0" smtClean="0"/>
              <a:t>Today, Dream a Dream partners with six NGOs. Dream a Dream runs structured programs in these partnerships: for development of life skills in these children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Success Factors</a:t>
            </a:r>
            <a:endParaRPr lang="en-US" dirty="0"/>
          </a:p>
        </p:txBody>
      </p:sp>
      <p:sp>
        <p:nvSpPr>
          <p:cNvPr id="3" name="Content Placeholder 2"/>
          <p:cNvSpPr>
            <a:spLocks noGrp="1"/>
          </p:cNvSpPr>
          <p:nvPr>
            <p:ph idx="1"/>
          </p:nvPr>
        </p:nvSpPr>
        <p:spPr/>
        <p:txBody>
          <a:bodyPr/>
          <a:lstStyle/>
          <a:p>
            <a:r>
              <a:rPr lang="en-US" dirty="0" smtClean="0"/>
              <a:t>CSFs are measures of those aspects of firm’s performance that are essential to its competitive advantage and therefore, to its success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India is ninth in the Global Entrepreneurship Monitor (GEM) survey of entrepreneurial countries.  It is highest among 28 countries in Necessity based entrepreneurship, while 5th from the lowest in opportunity based entrepreneurship. </a:t>
            </a:r>
          </a:p>
          <a:p>
            <a:r>
              <a:rPr lang="en-US" dirty="0" smtClean="0"/>
              <a:t>India TEA 12.1% China’s average rate of Entrepreneurship has averaged 14.1%. </a:t>
            </a:r>
          </a:p>
          <a:p>
            <a:r>
              <a:rPr lang="en-US" b="1" dirty="0" smtClean="0"/>
              <a:t>World Average = 10.6%</a:t>
            </a:r>
            <a:r>
              <a:rPr lang="en-US" dirty="0" smtClean="0"/>
              <a:t> - </a:t>
            </a:r>
            <a:r>
              <a:rPr lang="en-US" dirty="0" smtClean="0">
                <a:hlinkClick r:id="rId2" action="ppaction://hlinkfile"/>
              </a:rPr>
              <a:t>Africa Only</a:t>
            </a:r>
            <a:r>
              <a:rPr lang="en-US" dirty="0" smtClean="0"/>
              <a:t> (15.6%) - </a:t>
            </a:r>
            <a:r>
              <a:rPr lang="en-US" dirty="0" smtClean="0">
                <a:hlinkClick r:id="rId3" action="ppaction://hlinkfile"/>
              </a:rPr>
              <a:t>Asia Only</a:t>
            </a:r>
            <a:r>
              <a:rPr lang="en-US" dirty="0" smtClean="0"/>
              <a:t> (11.2%) - </a:t>
            </a:r>
            <a:r>
              <a:rPr lang="en-US" dirty="0" smtClean="0">
                <a:hlinkClick r:id="rId4" action="ppaction://hlinkfile"/>
              </a:rPr>
              <a:t>Europe Only</a:t>
            </a:r>
            <a:r>
              <a:rPr lang="en-US" dirty="0" smtClean="0"/>
              <a:t> (6.4%) - </a:t>
            </a:r>
            <a:br>
              <a:rPr lang="en-US" dirty="0" smtClean="0"/>
            </a:br>
            <a:r>
              <a:rPr lang="en-US" dirty="0" smtClean="0">
                <a:hlinkClick r:id="rId5" action="ppaction://hlinkfile"/>
              </a:rPr>
              <a:t>North America Only</a:t>
            </a:r>
            <a:r>
              <a:rPr lang="en-US" dirty="0" smtClean="0"/>
              <a:t> (13.4%) - </a:t>
            </a:r>
            <a:r>
              <a:rPr lang="en-US" dirty="0" smtClean="0">
                <a:hlinkClick r:id="rId6" action="ppaction://hlinkfile"/>
              </a:rPr>
              <a:t>South America Only</a:t>
            </a:r>
            <a:r>
              <a:rPr lang="en-US" dirty="0" smtClean="0"/>
              <a:t> (19.2%) - </a:t>
            </a:r>
            <a:r>
              <a:rPr lang="en-US" dirty="0" smtClean="0">
                <a:hlinkClick r:id="rId7" action="ppaction://hlinkfile"/>
              </a:rPr>
              <a:t>Mid Eastern Only</a:t>
            </a:r>
            <a:r>
              <a:rPr lang="en-US" dirty="0" smtClean="0"/>
              <a:t> (11.8%)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Mitra</a:t>
            </a:r>
            <a:r>
              <a:rPr lang="en-US" dirty="0" smtClean="0"/>
              <a:t> Technology - </a:t>
            </a:r>
            <a:endParaRPr lang="en-US" dirty="0"/>
          </a:p>
        </p:txBody>
      </p:sp>
      <p:sp>
        <p:nvSpPr>
          <p:cNvPr id="3" name="Content Placeholder 2"/>
          <p:cNvSpPr>
            <a:spLocks noGrp="1"/>
          </p:cNvSpPr>
          <p:nvPr>
            <p:ph idx="1"/>
          </p:nvPr>
        </p:nvSpPr>
        <p:spPr/>
        <p:txBody>
          <a:bodyPr/>
          <a:lstStyle/>
          <a:p>
            <a:r>
              <a:rPr lang="en-US" dirty="0" smtClean="0"/>
              <a:t>Owns and manages India’s largest volunteer placement initiative </a:t>
            </a:r>
            <a:r>
              <a:rPr lang="en-US" dirty="0" err="1" smtClean="0"/>
              <a:t>iVolunteer</a:t>
            </a:r>
            <a:r>
              <a:rPr lang="en-US"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 of the Year </a:t>
            </a:r>
            <a:endParaRPr lang="en-US" dirty="0"/>
          </a:p>
        </p:txBody>
      </p:sp>
      <p:sp>
        <p:nvSpPr>
          <p:cNvPr id="3" name="Content Placeholder 2"/>
          <p:cNvSpPr>
            <a:spLocks noGrp="1"/>
          </p:cNvSpPr>
          <p:nvPr>
            <p:ph idx="1"/>
          </p:nvPr>
        </p:nvSpPr>
        <p:spPr/>
        <p:txBody>
          <a:bodyPr/>
          <a:lstStyle/>
          <a:p>
            <a:r>
              <a:rPr lang="en-US" dirty="0" err="1" smtClean="0"/>
              <a:t>Narendra</a:t>
            </a:r>
            <a:r>
              <a:rPr lang="en-US" dirty="0" smtClean="0"/>
              <a:t> </a:t>
            </a:r>
            <a:r>
              <a:rPr lang="en-US" dirty="0" err="1" smtClean="0"/>
              <a:t>Mukumbi</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4294967295"/>
          </p:nvPr>
        </p:nvSpPr>
        <p:spPr bwMode="auto">
          <a:xfrm>
            <a:off x="0" y="1676400"/>
            <a:ext cx="8229600" cy="4525963"/>
          </a:xfrm>
          <a:prstGeom prst="rect">
            <a:avLst/>
          </a:prstGeom>
          <a:ln>
            <a:miter lim="800000"/>
            <a:headEnd/>
            <a:tailEnd/>
          </a:ln>
        </p:spPr>
        <p:txBody>
          <a:bodyPr/>
          <a:lstStyle/>
          <a:p>
            <a:pPr algn="ctr" eaLnBrk="1" hangingPunct="1">
              <a:buFontTx/>
              <a:buNone/>
              <a:defRPr/>
            </a:pPr>
            <a:r>
              <a:rPr lang="en-US" sz="4800" b="1" dirty="0" smtClean="0">
                <a:solidFill>
                  <a:srgbClr val="CC3300"/>
                </a:solidFill>
                <a:effectLst>
                  <a:outerShdw blurRad="38100" dist="38100" dir="2700000" algn="tl">
                    <a:srgbClr val="C0C0C0"/>
                  </a:outerShdw>
                </a:effectLst>
                <a:latin typeface="Calibri" pitchFamily="34" charset="0"/>
              </a:rPr>
              <a:t>Thank You</a:t>
            </a:r>
          </a:p>
        </p:txBody>
      </p:sp>
      <p:sp>
        <p:nvSpPr>
          <p:cNvPr id="11267" name="Line 9"/>
          <p:cNvSpPr>
            <a:spLocks noChangeShapeType="1"/>
          </p:cNvSpPr>
          <p:nvPr/>
        </p:nvSpPr>
        <p:spPr bwMode="auto">
          <a:xfrm>
            <a:off x="457200" y="1600200"/>
            <a:ext cx="8229600" cy="0"/>
          </a:xfrm>
          <a:prstGeom prst="line">
            <a:avLst/>
          </a:prstGeom>
          <a:noFill/>
          <a:ln w="9525">
            <a:solidFill>
              <a:srgbClr val="99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Michael Porter Five Forces Model</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hangingPunct="1"/>
            <a:r>
              <a:rPr lang="en-US" sz="3600" b="0" smtClean="0"/>
              <a:t>Competitive Environment-</a:t>
            </a:r>
            <a:r>
              <a:rPr lang="en-US" smtClean="0"/>
              <a:t> Michael Porter’s Five Forces Model</a:t>
            </a:r>
          </a:p>
        </p:txBody>
      </p:sp>
      <p:pic>
        <p:nvPicPr>
          <p:cNvPr id="38915" name="Picture 3" descr="five_forces"/>
          <p:cNvPicPr>
            <a:picLocks noGrp="1" noChangeAspect="1" noChangeArrowheads="1"/>
          </p:cNvPicPr>
          <p:nvPr>
            <p:ph idx="1"/>
          </p:nvPr>
        </p:nvPicPr>
        <p:blipFill>
          <a:blip r:embed="rId2"/>
          <a:srcRect/>
          <a:stretch>
            <a:fillRect/>
          </a:stretch>
        </p:blipFill>
        <p:spPr>
          <a:xfrm>
            <a:off x="533400" y="1676400"/>
            <a:ext cx="7696200" cy="46482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en-US" sz="3600" b="0" smtClean="0"/>
              <a:t>Competitive Environment-</a:t>
            </a:r>
            <a:r>
              <a:rPr lang="en-US" smtClean="0"/>
              <a:t> Michael Porter’s Five Forces Model</a:t>
            </a:r>
          </a:p>
        </p:txBody>
      </p:sp>
      <p:sp>
        <p:nvSpPr>
          <p:cNvPr id="39939" name="Rectangle 3"/>
          <p:cNvSpPr>
            <a:spLocks noGrp="1" noChangeArrowheads="1"/>
          </p:cNvSpPr>
          <p:nvPr>
            <p:ph idx="1"/>
          </p:nvPr>
        </p:nvSpPr>
        <p:spPr/>
        <p:txBody>
          <a:bodyPr/>
          <a:lstStyle/>
          <a:p>
            <a:pPr eaLnBrk="1" hangingPunct="1">
              <a:lnSpc>
                <a:spcPct val="90000"/>
              </a:lnSpc>
              <a:buFont typeface="Wingdings" pitchFamily="2" charset="2"/>
              <a:buNone/>
            </a:pPr>
            <a:r>
              <a:rPr lang="en-US" sz="2400" b="1" smtClean="0"/>
              <a:t>Threat of the entry of new competitors</a:t>
            </a:r>
          </a:p>
          <a:p>
            <a:pPr eaLnBrk="1" hangingPunct="1">
              <a:lnSpc>
                <a:spcPct val="90000"/>
              </a:lnSpc>
            </a:pPr>
            <a:r>
              <a:rPr lang="en-US" sz="2400" smtClean="0"/>
              <a:t>Existence of Barriers to Entry</a:t>
            </a:r>
          </a:p>
          <a:p>
            <a:pPr lvl="2" eaLnBrk="1" hangingPunct="1">
              <a:lnSpc>
                <a:spcPct val="90000"/>
              </a:lnSpc>
            </a:pPr>
            <a:r>
              <a:rPr lang="en-US" sz="2200" smtClean="0"/>
              <a:t>Economies of scale </a:t>
            </a:r>
          </a:p>
          <a:p>
            <a:pPr lvl="2" eaLnBrk="1" hangingPunct="1">
              <a:lnSpc>
                <a:spcPct val="90000"/>
              </a:lnSpc>
            </a:pPr>
            <a:r>
              <a:rPr lang="en-US" sz="2200" smtClean="0"/>
              <a:t>Product differentiation</a:t>
            </a:r>
          </a:p>
          <a:p>
            <a:pPr lvl="2" eaLnBrk="1" hangingPunct="1">
              <a:lnSpc>
                <a:spcPct val="90000"/>
              </a:lnSpc>
            </a:pPr>
            <a:r>
              <a:rPr lang="en-US" sz="2200" smtClean="0"/>
              <a:t>Brand Equity</a:t>
            </a:r>
          </a:p>
          <a:p>
            <a:pPr lvl="2" eaLnBrk="1" hangingPunct="1">
              <a:lnSpc>
                <a:spcPct val="90000"/>
              </a:lnSpc>
            </a:pPr>
            <a:r>
              <a:rPr lang="en-US" sz="2200" smtClean="0"/>
              <a:t>Capital requirements </a:t>
            </a:r>
          </a:p>
          <a:p>
            <a:pPr lvl="2" eaLnBrk="1" hangingPunct="1">
              <a:lnSpc>
                <a:spcPct val="90000"/>
              </a:lnSpc>
            </a:pPr>
            <a:r>
              <a:rPr lang="en-US" sz="2200" smtClean="0"/>
              <a:t>Access to distribution channels</a:t>
            </a:r>
          </a:p>
          <a:p>
            <a:pPr lvl="2" eaLnBrk="1" hangingPunct="1">
              <a:lnSpc>
                <a:spcPct val="90000"/>
              </a:lnSpc>
            </a:pPr>
            <a:r>
              <a:rPr lang="en-US" sz="2200" smtClean="0"/>
              <a:t>Absolute cost advantages </a:t>
            </a:r>
          </a:p>
          <a:p>
            <a:pPr lvl="2" eaLnBrk="1" hangingPunct="1">
              <a:lnSpc>
                <a:spcPct val="90000"/>
              </a:lnSpc>
            </a:pPr>
            <a:r>
              <a:rPr lang="en-US" sz="2200" smtClean="0"/>
              <a:t>Government policies </a:t>
            </a:r>
          </a:p>
          <a:p>
            <a:pPr lvl="1" eaLnBrk="1" hangingPunct="1">
              <a:lnSpc>
                <a:spcPct val="90000"/>
              </a:lnSpc>
              <a:buFont typeface="Wingdings" pitchFamily="2" charset="2"/>
              <a:buNone/>
            </a:pPr>
            <a:r>
              <a:rPr lang="en-US" sz="2200" smtClean="0"/>
              <a:t/>
            </a:r>
            <a:br>
              <a:rPr lang="en-US" sz="2200" smtClean="0"/>
            </a:br>
            <a:endParaRPr lang="en-US"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Contd..</a:t>
            </a:r>
          </a:p>
        </p:txBody>
      </p:sp>
      <p:sp>
        <p:nvSpPr>
          <p:cNvPr id="40963" name="Rectangle 3"/>
          <p:cNvSpPr>
            <a:spLocks noGrp="1" noChangeArrowheads="1"/>
          </p:cNvSpPr>
          <p:nvPr>
            <p:ph idx="1"/>
          </p:nvPr>
        </p:nvSpPr>
        <p:spPr>
          <a:xfrm>
            <a:off x="76200" y="1719263"/>
            <a:ext cx="8229600" cy="4411662"/>
          </a:xfrm>
        </p:spPr>
        <p:txBody>
          <a:bodyPr>
            <a:normAutofit fontScale="92500" lnSpcReduction="20000"/>
          </a:bodyPr>
          <a:lstStyle/>
          <a:p>
            <a:pPr marL="1306513" lvl="1" indent="-44450" eaLnBrk="1" hangingPunct="1">
              <a:buFont typeface="Wingdings" pitchFamily="2" charset="2"/>
              <a:buNone/>
            </a:pPr>
            <a:r>
              <a:rPr lang="en-US" sz="2800" b="1" smtClean="0"/>
              <a:t>The intensity of competitive rivalry</a:t>
            </a:r>
            <a:br>
              <a:rPr lang="en-US" sz="2800" b="1" smtClean="0"/>
            </a:br>
            <a:r>
              <a:rPr lang="en-US" sz="2400" smtClean="0"/>
              <a:t>Number of Firms and their Relative Market Share, Strengths</a:t>
            </a:r>
          </a:p>
          <a:p>
            <a:pPr marL="1724025" lvl="2" indent="-173038" eaLnBrk="1" hangingPunct="1">
              <a:buFont typeface="Wingdings" pitchFamily="2" charset="2"/>
              <a:buNone/>
            </a:pPr>
            <a:r>
              <a:rPr lang="en-US" sz="2400" smtClean="0"/>
              <a:t> Rate of industry growth –Demand conditions</a:t>
            </a:r>
          </a:p>
          <a:p>
            <a:pPr marL="1724025" lvl="2" indent="-173038" eaLnBrk="1" hangingPunct="1">
              <a:buFont typeface="Wingdings" pitchFamily="2" charset="2"/>
              <a:buNone/>
            </a:pPr>
            <a:r>
              <a:rPr lang="en-US" sz="2400" smtClean="0"/>
              <a:t> High Fixed cost</a:t>
            </a:r>
          </a:p>
          <a:p>
            <a:pPr marL="1724025" lvl="2" indent="-173038" eaLnBrk="1" hangingPunct="1">
              <a:buFont typeface="Wingdings" pitchFamily="2" charset="2"/>
              <a:buNone/>
            </a:pPr>
            <a:r>
              <a:rPr lang="en-US" sz="2400" smtClean="0"/>
              <a:t> Exit barriers</a:t>
            </a:r>
          </a:p>
          <a:p>
            <a:pPr marL="1724025" lvl="2" indent="-173038" eaLnBrk="1" hangingPunct="1">
              <a:buFont typeface="Wingdings" pitchFamily="2" charset="2"/>
              <a:buNone/>
            </a:pPr>
            <a:r>
              <a:rPr lang="en-US" sz="2400" smtClean="0"/>
              <a:t> Product Standardization</a:t>
            </a:r>
          </a:p>
          <a:p>
            <a:pPr marL="1724025" lvl="2" indent="-173038" eaLnBrk="1" hangingPunct="1">
              <a:buFont typeface="Wingdings" pitchFamily="2" charset="2"/>
              <a:buNone/>
            </a:pPr>
            <a:r>
              <a:rPr lang="en-US" sz="2400" smtClean="0"/>
              <a:t> Informational complexity and</a:t>
            </a:r>
            <a:r>
              <a:rPr lang="en-US" sz="2400" b="1" smtClean="0"/>
              <a:t> </a:t>
            </a:r>
            <a:r>
              <a:rPr lang="en-US" sz="2400" smtClean="0"/>
              <a:t>asymmetry</a:t>
            </a:r>
          </a:p>
          <a:p>
            <a:pPr marL="1724025" lvl="2" indent="-173038" eaLnBrk="1" hangingPunct="1">
              <a:buFont typeface="Wingdings" pitchFamily="2" charset="2"/>
              <a:buNone/>
            </a:pPr>
            <a:endParaRPr lang="en-US" sz="2400" smtClean="0"/>
          </a:p>
          <a:p>
            <a:pPr marL="1306513" lvl="1" indent="-44450" eaLnBrk="1" hangingPunct="1">
              <a:buFontTx/>
              <a:buNone/>
            </a:pPr>
            <a:r>
              <a:rPr lang="en-US" sz="2800" b="1" smtClean="0"/>
              <a:t>Threat of Substitutes</a:t>
            </a:r>
          </a:p>
          <a:p>
            <a:pPr marL="1724025" lvl="2" indent="-173038" eaLnBrk="1" hangingPunct="1">
              <a:buFont typeface="Wingdings" pitchFamily="2" charset="2"/>
              <a:buNone/>
            </a:pPr>
            <a:r>
              <a:rPr lang="en-US" sz="2800" b="1" smtClean="0"/>
              <a:t> </a:t>
            </a:r>
          </a:p>
          <a:p>
            <a:pPr marL="1306513" lvl="1" indent="-44450" eaLnBrk="1" hangingPunct="1">
              <a:buFont typeface="Wingdings" pitchFamily="2" charset="2"/>
              <a:buNone/>
            </a:pPr>
            <a:r>
              <a:rPr lang="en-US" sz="2400" b="1" smtClean="0"/>
              <a:t/>
            </a:r>
            <a:br>
              <a:rPr lang="en-US" sz="2400" b="1" smtClean="0"/>
            </a:br>
            <a:endParaRPr lang="en-US" sz="2400"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Contd…</a:t>
            </a:r>
          </a:p>
        </p:txBody>
      </p:sp>
      <p:sp>
        <p:nvSpPr>
          <p:cNvPr id="41987" name="Rectangle 3"/>
          <p:cNvSpPr>
            <a:spLocks noGrp="1" noChangeArrowheads="1"/>
          </p:cNvSpPr>
          <p:nvPr>
            <p:ph idx="1"/>
          </p:nvPr>
        </p:nvSpPr>
        <p:spPr/>
        <p:txBody>
          <a:bodyPr/>
          <a:lstStyle/>
          <a:p>
            <a:pPr lvl="1" eaLnBrk="1" hangingPunct="1">
              <a:lnSpc>
                <a:spcPct val="90000"/>
              </a:lnSpc>
              <a:buFont typeface="Wingdings" pitchFamily="2" charset="2"/>
              <a:buNone/>
            </a:pPr>
            <a:r>
              <a:rPr lang="en-US" sz="2400" smtClean="0"/>
              <a:t>    </a:t>
            </a:r>
            <a:r>
              <a:rPr lang="en-US" sz="2800" b="1" smtClean="0"/>
              <a:t>Bargaining power of customers:</a:t>
            </a:r>
          </a:p>
          <a:p>
            <a:pPr lvl="2" eaLnBrk="1" hangingPunct="1">
              <a:lnSpc>
                <a:spcPct val="90000"/>
              </a:lnSpc>
            </a:pPr>
            <a:r>
              <a:rPr lang="en-US" sz="2400" smtClean="0"/>
              <a:t>buyer concentration to firm concentration ratio </a:t>
            </a:r>
            <a:br>
              <a:rPr lang="en-US" sz="2400" smtClean="0"/>
            </a:br>
            <a:r>
              <a:rPr lang="en-US" sz="2400" smtClean="0"/>
              <a:t>buyer volume </a:t>
            </a:r>
          </a:p>
          <a:p>
            <a:pPr lvl="2" eaLnBrk="1" hangingPunct="1">
              <a:lnSpc>
                <a:spcPct val="90000"/>
              </a:lnSpc>
            </a:pPr>
            <a:r>
              <a:rPr lang="en-US" sz="2400" smtClean="0"/>
              <a:t>buyer switching cost relative to firm switching costs </a:t>
            </a:r>
          </a:p>
          <a:p>
            <a:pPr lvl="2" eaLnBrk="1" hangingPunct="1">
              <a:lnSpc>
                <a:spcPct val="90000"/>
              </a:lnSpc>
            </a:pPr>
            <a:r>
              <a:rPr lang="en-US" sz="2400" smtClean="0"/>
              <a:t>buyer information availability </a:t>
            </a:r>
          </a:p>
          <a:p>
            <a:pPr lvl="2" eaLnBrk="1" hangingPunct="1">
              <a:lnSpc>
                <a:spcPct val="90000"/>
              </a:lnSpc>
            </a:pPr>
            <a:r>
              <a:rPr lang="en-US" sz="2400" smtClean="0"/>
              <a:t>ability to integrate backward  </a:t>
            </a:r>
          </a:p>
          <a:p>
            <a:pPr lvl="2" eaLnBrk="1" hangingPunct="1">
              <a:lnSpc>
                <a:spcPct val="90000"/>
              </a:lnSpc>
            </a:pPr>
            <a:r>
              <a:rPr lang="en-US" sz="2400" smtClean="0"/>
              <a:t>availability of existing substitute products </a:t>
            </a:r>
          </a:p>
          <a:p>
            <a:pPr lvl="2" eaLnBrk="1" hangingPunct="1">
              <a:lnSpc>
                <a:spcPct val="90000"/>
              </a:lnSpc>
            </a:pPr>
            <a:r>
              <a:rPr lang="en-US" sz="2400" smtClean="0"/>
              <a:t>buyer price sensitivity </a:t>
            </a:r>
          </a:p>
          <a:p>
            <a:pPr lvl="2" eaLnBrk="1" hangingPunct="1">
              <a:lnSpc>
                <a:spcPct val="90000"/>
              </a:lnSpc>
            </a:pPr>
            <a:r>
              <a:rPr lang="en-US" sz="2400" smtClean="0"/>
              <a:t>price of total purchase </a:t>
            </a:r>
          </a:p>
          <a:p>
            <a:pPr lvl="2" eaLnBrk="1" hangingPunct="1">
              <a:lnSpc>
                <a:spcPct val="90000"/>
              </a:lnSpc>
              <a:buFont typeface="Wingdings" pitchFamily="2" charset="2"/>
              <a:buNone/>
            </a:pPr>
            <a:endParaRPr lang="en-US" sz="2400" smtClean="0"/>
          </a:p>
          <a:p>
            <a:pPr eaLnBrk="1" hangingPunct="1">
              <a:lnSpc>
                <a:spcPct val="90000"/>
              </a:lnSpc>
              <a:buFont typeface="Wingdings" pitchFamily="2" charset="2"/>
              <a:buChar char="•"/>
            </a:pPr>
            <a:endParaRPr lang="en-US"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747</TotalTime>
  <Words>1126</Words>
  <Application>Microsoft Office PowerPoint</Application>
  <PresentationFormat>On-screen Show (4:3)</PresentationFormat>
  <Paragraphs>170</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Business Plan Development  </vt:lpstr>
      <vt:lpstr>Slide 2</vt:lpstr>
      <vt:lpstr>Critical Success Factors</vt:lpstr>
      <vt:lpstr>SWOT Analysis</vt:lpstr>
      <vt:lpstr>Michael Porter Five Forces Model</vt:lpstr>
      <vt:lpstr>Competitive Environment- Michael Porter’s Five Forces Model</vt:lpstr>
      <vt:lpstr>Competitive Environment- Michael Porter’s Five Forces Model</vt:lpstr>
      <vt:lpstr>Contd..</vt:lpstr>
      <vt:lpstr>Contd…</vt:lpstr>
      <vt:lpstr>Contd…</vt:lpstr>
      <vt:lpstr>Competitive Advantage</vt:lpstr>
      <vt:lpstr>Slide 12</vt:lpstr>
      <vt:lpstr>Generic Strategies &amp; customer value</vt:lpstr>
      <vt:lpstr>Three Generic Strategies</vt:lpstr>
      <vt:lpstr>Slide 15</vt:lpstr>
      <vt:lpstr>Strategic Positioning</vt:lpstr>
      <vt:lpstr>Leading firms in Selected Benchmarks: Critical Success Factors</vt:lpstr>
      <vt:lpstr>Value chain Analysis</vt:lpstr>
      <vt:lpstr>Slide 19</vt:lpstr>
      <vt:lpstr>Financial &amp; Non Financial measures of Success – Critical Success Factors </vt:lpstr>
      <vt:lpstr>Non Financial Measures of Success</vt:lpstr>
      <vt:lpstr>Distinctive Aspects of two Competitive strategies</vt:lpstr>
      <vt:lpstr>Social entrepreneurs</vt:lpstr>
      <vt:lpstr>Women Entrepreneurs </vt:lpstr>
      <vt:lpstr>Fabindia - John Bissell</vt:lpstr>
      <vt:lpstr>Comparison of Prior and Contemporary Business Environment</vt:lpstr>
      <vt:lpstr>Contd..</vt:lpstr>
      <vt:lpstr>Contd</vt:lpstr>
      <vt:lpstr>Vishal Talreja – Cofounder Dream A Dream</vt:lpstr>
      <vt:lpstr>Slide 30</vt:lpstr>
      <vt:lpstr>Mitra Technology - </vt:lpstr>
      <vt:lpstr>Entrepreneur of the Year </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abc</cp:lastModifiedBy>
  <cp:revision>157</cp:revision>
  <dcterms:created xsi:type="dcterms:W3CDTF">2006-08-16T00:00:00Z</dcterms:created>
  <dcterms:modified xsi:type="dcterms:W3CDTF">2011-01-24T03:57:03Z</dcterms:modified>
</cp:coreProperties>
</file>