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diagrams/quickStyle2.xml" ContentType="application/vnd.openxmlformats-officedocument.drawingml.diagramStyl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notesSlides/notesSlide63.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diagrams/layout1.xml" ContentType="application/vnd.openxmlformats-officedocument.drawingml.diagramLayout+xml"/>
  <Override PartName="/ppt/notesSlides/notesSlide7.xml" ContentType="application/vnd.openxmlformats-officedocument.presentationml.notesSlide+xml"/>
  <Override PartName="/ppt/diagrams/data2.xml" ContentType="application/vnd.openxmlformats-officedocument.drawingml.diagramData+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png" ContentType="image/png"/>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notesSlides/notesSlide64.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20.xml" ContentType="application/vnd.openxmlformats-officedocument.presentationml.notesSlide+xml"/>
  <Override PartName="/ppt/diagrams/layout2.xml" ContentType="application/vnd.openxmlformats-officedocument.drawingml.diagramLayout+xml"/>
  <Override PartName="/ppt/notesSlides/notesSlide31.xml" ContentType="application/vnd.openxmlformats-officedocument.presentationml.notesSlide+xml"/>
  <Override PartName="/ppt/diagrams/data3.xml" ContentType="application/vnd.openxmlformats-officedocument.drawingml.diagramData+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Layouts/slideLayout15.xml" ContentType="application/vnd.openxmlformats-officedocument.presentationml.slideLayout+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Override PartName="/ppt/notesSlides/notesSlide65.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diagrams/layout3.xml" ContentType="application/vnd.openxmlformats-officedocument.drawingml.diagramLayout+xml"/>
  <Override PartName="/ppt/notesSlides/notesSlide50.xml" ContentType="application/vnd.openxmlformats-officedocument.presentationml.notesSlide+xml"/>
  <Override PartName="/ppt/diagrams/data4.xml" ContentType="application/vnd.openxmlformats-officedocument.drawingml.diagramData+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Override PartName="/ppt/diagrams/colors2.xml" ContentType="application/vnd.openxmlformats-officedocument.drawingml.diagramColors+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Layouts/slideLayout16.xml" ContentType="application/vnd.openxmlformats-officedocument.presentationml.slideLayout+xml"/>
  <Override PartName="/ppt/diagrams/quickStyle1.xml" ContentType="application/vnd.openxmlformats-officedocument.drawingml.diagramStyle+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diagrams/layout4.xml" ContentType="application/vnd.openxmlformats-officedocument.drawingml.diagramLayout+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4" r:id="rId2"/>
  </p:sldMasterIdLst>
  <p:notesMasterIdLst>
    <p:notesMasterId r:id="rId69"/>
  </p:notesMasterIdLst>
  <p:sldIdLst>
    <p:sldId id="257" r:id="rId3"/>
    <p:sldId id="341" r:id="rId4"/>
    <p:sldId id="259" r:id="rId5"/>
    <p:sldId id="297" r:id="rId6"/>
    <p:sldId id="304" r:id="rId7"/>
    <p:sldId id="303" r:id="rId8"/>
    <p:sldId id="305" r:id="rId9"/>
    <p:sldId id="306" r:id="rId10"/>
    <p:sldId id="307" r:id="rId11"/>
    <p:sldId id="308" r:id="rId12"/>
    <p:sldId id="309" r:id="rId13"/>
    <p:sldId id="310" r:id="rId14"/>
    <p:sldId id="311" r:id="rId15"/>
    <p:sldId id="312" r:id="rId16"/>
    <p:sldId id="313" r:id="rId17"/>
    <p:sldId id="314" r:id="rId18"/>
    <p:sldId id="315" r:id="rId19"/>
    <p:sldId id="316" r:id="rId20"/>
    <p:sldId id="317" r:id="rId21"/>
    <p:sldId id="318" r:id="rId22"/>
    <p:sldId id="319" r:id="rId23"/>
    <p:sldId id="342" r:id="rId24"/>
    <p:sldId id="343" r:id="rId25"/>
    <p:sldId id="321" r:id="rId26"/>
    <p:sldId id="268" r:id="rId27"/>
    <p:sldId id="360" r:id="rId28"/>
    <p:sldId id="322" r:id="rId29"/>
    <p:sldId id="270" r:id="rId30"/>
    <p:sldId id="328" r:id="rId31"/>
    <p:sldId id="344" r:id="rId32"/>
    <p:sldId id="345" r:id="rId33"/>
    <p:sldId id="346" r:id="rId34"/>
    <p:sldId id="347" r:id="rId35"/>
    <p:sldId id="348" r:id="rId36"/>
    <p:sldId id="349" r:id="rId37"/>
    <p:sldId id="350" r:id="rId38"/>
    <p:sldId id="351" r:id="rId39"/>
    <p:sldId id="352" r:id="rId40"/>
    <p:sldId id="353" r:id="rId41"/>
    <p:sldId id="354" r:id="rId42"/>
    <p:sldId id="355" r:id="rId43"/>
    <p:sldId id="356" r:id="rId44"/>
    <p:sldId id="357" r:id="rId45"/>
    <p:sldId id="358" r:id="rId46"/>
    <p:sldId id="359" r:id="rId47"/>
    <p:sldId id="361" r:id="rId48"/>
    <p:sldId id="325" r:id="rId49"/>
    <p:sldId id="274" r:id="rId50"/>
    <p:sldId id="288" r:id="rId51"/>
    <p:sldId id="289" r:id="rId52"/>
    <p:sldId id="290" r:id="rId53"/>
    <p:sldId id="291" r:id="rId54"/>
    <p:sldId id="292" r:id="rId55"/>
    <p:sldId id="293" r:id="rId56"/>
    <p:sldId id="294" r:id="rId57"/>
    <p:sldId id="327" r:id="rId58"/>
    <p:sldId id="295" r:id="rId59"/>
    <p:sldId id="336" r:id="rId60"/>
    <p:sldId id="281" r:id="rId61"/>
    <p:sldId id="333" r:id="rId62"/>
    <p:sldId id="362" r:id="rId63"/>
    <p:sldId id="283" r:id="rId64"/>
    <p:sldId id="334" r:id="rId65"/>
    <p:sldId id="363" r:id="rId66"/>
    <p:sldId id="339" r:id="rId67"/>
    <p:sldId id="340" r:id="rId6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B381D9"/>
    <a:srgbClr val="A365D1"/>
    <a:srgbClr val="009672"/>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20472" autoAdjust="0"/>
    <p:restoredTop sz="94660"/>
  </p:normalViewPr>
  <p:slideViewPr>
    <p:cSldViewPr>
      <p:cViewPr varScale="1">
        <p:scale>
          <a:sx n="69" d="100"/>
          <a:sy n="69" d="100"/>
        </p:scale>
        <p:origin x="-1218"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 Type="http://schemas.openxmlformats.org/officeDocument/2006/relationships/slide" Target="slides/slide5.xml"/><Relationship Id="rId71"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51C3D47-4C35-4880-8065-3F703418AD90}"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3A439290-2EA8-48E6-8600-DE316BDF5A90}">
      <dgm:prSet phldrT="[Text]"/>
      <dgm:spPr>
        <a:ln>
          <a:solidFill>
            <a:srgbClr val="7030A0"/>
          </a:solidFill>
        </a:ln>
      </dgm:spPr>
      <dgm:t>
        <a:bodyPr/>
        <a:lstStyle/>
        <a:p>
          <a:r>
            <a:rPr lang="en-US" b="1" u="none" dirty="0" smtClean="0"/>
            <a:t>Classical Approaches</a:t>
          </a:r>
        </a:p>
        <a:p>
          <a:r>
            <a:rPr lang="en-US" b="1" u="none" dirty="0" smtClean="0"/>
            <a:t>----------------------------</a:t>
          </a:r>
        </a:p>
        <a:p>
          <a:r>
            <a:rPr lang="en-US" b="0" i="1" u="none" dirty="0" smtClean="0"/>
            <a:t>Assumption:</a:t>
          </a:r>
          <a:r>
            <a:rPr lang="en-US" b="0" u="none" dirty="0" smtClean="0"/>
            <a:t> </a:t>
          </a:r>
          <a:r>
            <a:rPr lang="en-US" b="1" u="none" dirty="0" smtClean="0"/>
            <a:t>People are rational</a:t>
          </a:r>
          <a:endParaRPr lang="en-US" b="1" u="none" dirty="0"/>
        </a:p>
      </dgm:t>
    </dgm:pt>
    <dgm:pt modelId="{8F2A98F2-8782-45FF-83F1-1A882BC5C690}" type="parTrans" cxnId="{869C5409-DCFF-4DB0-B52F-D089D587B35B}">
      <dgm:prSet/>
      <dgm:spPr/>
      <dgm:t>
        <a:bodyPr/>
        <a:lstStyle/>
        <a:p>
          <a:endParaRPr lang="en-US"/>
        </a:p>
      </dgm:t>
    </dgm:pt>
    <dgm:pt modelId="{61B5D9E9-AA7B-439E-8485-3854602F49F9}" type="sibTrans" cxnId="{869C5409-DCFF-4DB0-B52F-D089D587B35B}">
      <dgm:prSet/>
      <dgm:spPr/>
      <dgm:t>
        <a:bodyPr/>
        <a:lstStyle/>
        <a:p>
          <a:endParaRPr lang="en-US"/>
        </a:p>
      </dgm:t>
    </dgm:pt>
    <dgm:pt modelId="{3DD896CB-AEE2-466A-9275-D3241AFE8494}">
      <dgm:prSet phldrT="[Text]"/>
      <dgm:spPr>
        <a:ln>
          <a:solidFill>
            <a:srgbClr val="7030A0"/>
          </a:solidFill>
        </a:ln>
      </dgm:spPr>
      <dgm:t>
        <a:bodyPr/>
        <a:lstStyle/>
        <a:p>
          <a:r>
            <a:rPr lang="en-US" b="1" dirty="0" smtClean="0"/>
            <a:t>Scientific Management</a:t>
          </a:r>
        </a:p>
        <a:p>
          <a:r>
            <a:rPr lang="en-US" b="1" dirty="0" smtClean="0"/>
            <a:t>-------------------------</a:t>
          </a:r>
        </a:p>
        <a:p>
          <a:r>
            <a:rPr lang="en-US" b="1" dirty="0" smtClean="0"/>
            <a:t>Frederick Taylor</a:t>
          </a:r>
        </a:p>
        <a:p>
          <a:r>
            <a:rPr lang="en-US" b="1" dirty="0" smtClean="0"/>
            <a:t>The Gilbreths</a:t>
          </a:r>
        </a:p>
        <a:p>
          <a:r>
            <a:rPr lang="en-US" b="1" dirty="0" smtClean="0"/>
            <a:t>Henry Gantt</a:t>
          </a:r>
          <a:endParaRPr lang="en-US" b="1" dirty="0"/>
        </a:p>
      </dgm:t>
    </dgm:pt>
    <dgm:pt modelId="{6D5C5434-770B-496D-9940-608F14148C60}" type="parTrans" cxnId="{86DFE695-6E13-472B-8723-26CE6D990985}">
      <dgm:prSet>
        <dgm:style>
          <a:lnRef idx="2">
            <a:schemeClr val="dk1"/>
          </a:lnRef>
          <a:fillRef idx="0">
            <a:schemeClr val="dk1"/>
          </a:fillRef>
          <a:effectRef idx="1">
            <a:schemeClr val="dk1"/>
          </a:effectRef>
          <a:fontRef idx="minor">
            <a:schemeClr val="tx1"/>
          </a:fontRef>
        </dgm:style>
      </dgm:prSet>
      <dgm:spPr/>
      <dgm:t>
        <a:bodyPr/>
        <a:lstStyle/>
        <a:p>
          <a:endParaRPr lang="en-US"/>
        </a:p>
      </dgm:t>
    </dgm:pt>
    <dgm:pt modelId="{F166EA87-A75E-4232-8B9D-FB0A17C20F52}" type="sibTrans" cxnId="{86DFE695-6E13-472B-8723-26CE6D990985}">
      <dgm:prSet/>
      <dgm:spPr/>
      <dgm:t>
        <a:bodyPr/>
        <a:lstStyle/>
        <a:p>
          <a:endParaRPr lang="en-US"/>
        </a:p>
      </dgm:t>
    </dgm:pt>
    <dgm:pt modelId="{7767B5EF-3AD8-4895-827E-CD69FAEFB5AA}">
      <dgm:prSet phldrT="[Text]"/>
      <dgm:spPr>
        <a:ln>
          <a:solidFill>
            <a:srgbClr val="7030A0"/>
          </a:solidFill>
        </a:ln>
      </dgm:spPr>
      <dgm:t>
        <a:bodyPr/>
        <a:lstStyle/>
        <a:p>
          <a:r>
            <a:rPr lang="en-US" b="1" dirty="0" smtClean="0"/>
            <a:t>Bureaucratic Organization</a:t>
          </a:r>
        </a:p>
        <a:p>
          <a:r>
            <a:rPr lang="en-US" b="1" dirty="0" smtClean="0"/>
            <a:t>-------------------------</a:t>
          </a:r>
        </a:p>
        <a:p>
          <a:r>
            <a:rPr lang="en-US" b="1" dirty="0" smtClean="0"/>
            <a:t>Max Weber</a:t>
          </a:r>
          <a:endParaRPr lang="en-US" b="1" dirty="0"/>
        </a:p>
      </dgm:t>
    </dgm:pt>
    <dgm:pt modelId="{C4F134E2-09BB-416F-805E-1A97127CEDD2}" type="parTrans" cxnId="{023733D8-4BA2-452B-9D75-68876A51685F}">
      <dgm:prSet>
        <dgm:style>
          <a:lnRef idx="2">
            <a:schemeClr val="dk1"/>
          </a:lnRef>
          <a:fillRef idx="0">
            <a:schemeClr val="dk1"/>
          </a:fillRef>
          <a:effectRef idx="1">
            <a:schemeClr val="dk1"/>
          </a:effectRef>
          <a:fontRef idx="minor">
            <a:schemeClr val="tx1"/>
          </a:fontRef>
        </dgm:style>
      </dgm:prSet>
      <dgm:spPr/>
      <dgm:t>
        <a:bodyPr/>
        <a:lstStyle/>
        <a:p>
          <a:endParaRPr lang="en-US"/>
        </a:p>
      </dgm:t>
    </dgm:pt>
    <dgm:pt modelId="{AD9A1EE2-776F-4380-82A3-976CC0E42D89}" type="sibTrans" cxnId="{023733D8-4BA2-452B-9D75-68876A51685F}">
      <dgm:prSet/>
      <dgm:spPr/>
      <dgm:t>
        <a:bodyPr/>
        <a:lstStyle/>
        <a:p>
          <a:endParaRPr lang="en-US"/>
        </a:p>
      </dgm:t>
    </dgm:pt>
    <dgm:pt modelId="{991A5EC1-7756-4F76-9A3C-23A633159593}">
      <dgm:prSet phldrT="[Text]"/>
      <dgm:spPr>
        <a:ln>
          <a:solidFill>
            <a:srgbClr val="7030A0"/>
          </a:solidFill>
        </a:ln>
      </dgm:spPr>
      <dgm:t>
        <a:bodyPr/>
        <a:lstStyle/>
        <a:p>
          <a:r>
            <a:rPr lang="en-US" b="1" dirty="0" smtClean="0"/>
            <a:t>Administrative Principles</a:t>
          </a:r>
        </a:p>
        <a:p>
          <a:r>
            <a:rPr lang="en-US" b="1" dirty="0" smtClean="0"/>
            <a:t>--------------------------------</a:t>
          </a:r>
        </a:p>
        <a:p>
          <a:r>
            <a:rPr lang="en-US" b="1" dirty="0" smtClean="0"/>
            <a:t>Henry Fayol</a:t>
          </a:r>
        </a:p>
        <a:p>
          <a:r>
            <a:rPr lang="en-US" b="1" dirty="0" smtClean="0"/>
            <a:t>Mary Parker Follett</a:t>
          </a:r>
          <a:endParaRPr lang="en-US" b="1" dirty="0"/>
        </a:p>
      </dgm:t>
    </dgm:pt>
    <dgm:pt modelId="{E105AFF6-C0EB-4ACF-8DDE-3867F0A055BA}" type="parTrans" cxnId="{911E2567-980F-455B-9FD1-12BDC9FFA68F}">
      <dgm:prSet>
        <dgm:style>
          <a:lnRef idx="2">
            <a:schemeClr val="dk1"/>
          </a:lnRef>
          <a:fillRef idx="0">
            <a:schemeClr val="dk1"/>
          </a:fillRef>
          <a:effectRef idx="1">
            <a:schemeClr val="dk1"/>
          </a:effectRef>
          <a:fontRef idx="minor">
            <a:schemeClr val="tx1"/>
          </a:fontRef>
        </dgm:style>
      </dgm:prSet>
      <dgm:spPr/>
      <dgm:t>
        <a:bodyPr/>
        <a:lstStyle/>
        <a:p>
          <a:endParaRPr lang="en-US"/>
        </a:p>
      </dgm:t>
    </dgm:pt>
    <dgm:pt modelId="{16ECAFF2-B17B-41A8-8C4D-F70A79F7AAAB}" type="sibTrans" cxnId="{911E2567-980F-455B-9FD1-12BDC9FFA68F}">
      <dgm:prSet/>
      <dgm:spPr/>
      <dgm:t>
        <a:bodyPr/>
        <a:lstStyle/>
        <a:p>
          <a:endParaRPr lang="en-US"/>
        </a:p>
      </dgm:t>
    </dgm:pt>
    <dgm:pt modelId="{B0C99B8B-5188-4A20-90D4-C665CAE2C2FA}" type="pres">
      <dgm:prSet presAssocID="{251C3D47-4C35-4880-8065-3F703418AD90}" presName="hierChild1" presStyleCnt="0">
        <dgm:presLayoutVars>
          <dgm:chPref val="1"/>
          <dgm:dir/>
          <dgm:animOne val="branch"/>
          <dgm:animLvl val="lvl"/>
          <dgm:resizeHandles/>
        </dgm:presLayoutVars>
      </dgm:prSet>
      <dgm:spPr/>
      <dgm:t>
        <a:bodyPr/>
        <a:lstStyle/>
        <a:p>
          <a:endParaRPr lang="en-US"/>
        </a:p>
      </dgm:t>
    </dgm:pt>
    <dgm:pt modelId="{5F950DB8-2900-45AF-8ED3-A8047EC7592F}" type="pres">
      <dgm:prSet presAssocID="{3A439290-2EA8-48E6-8600-DE316BDF5A90}" presName="hierRoot1" presStyleCnt="0"/>
      <dgm:spPr/>
    </dgm:pt>
    <dgm:pt modelId="{CA8D654A-4072-4A63-98B4-CC6862981B83}" type="pres">
      <dgm:prSet presAssocID="{3A439290-2EA8-48E6-8600-DE316BDF5A90}" presName="composite" presStyleCnt="0"/>
      <dgm:spPr/>
    </dgm:pt>
    <dgm:pt modelId="{719C06F4-8139-4A90-B6FB-6A6400D03AC4}" type="pres">
      <dgm:prSet presAssocID="{3A439290-2EA8-48E6-8600-DE316BDF5A90}" presName="background" presStyleLbl="node0" presStyleIdx="0" presStyleCnt="1"/>
      <dgm:spPr>
        <a:solidFill>
          <a:srgbClr val="7030A0"/>
        </a:solidFill>
        <a:ln>
          <a:solidFill>
            <a:srgbClr val="7030A0"/>
          </a:solidFill>
        </a:ln>
      </dgm:spPr>
    </dgm:pt>
    <dgm:pt modelId="{5E563F4B-EAF5-4A48-897A-1E09695A9A5C}" type="pres">
      <dgm:prSet presAssocID="{3A439290-2EA8-48E6-8600-DE316BDF5A90}" presName="text" presStyleLbl="fgAcc0" presStyleIdx="0" presStyleCnt="1">
        <dgm:presLayoutVars>
          <dgm:chPref val="3"/>
        </dgm:presLayoutVars>
      </dgm:prSet>
      <dgm:spPr/>
      <dgm:t>
        <a:bodyPr/>
        <a:lstStyle/>
        <a:p>
          <a:endParaRPr lang="en-US"/>
        </a:p>
      </dgm:t>
    </dgm:pt>
    <dgm:pt modelId="{29AC0507-1C15-49AC-AA15-1B046CA9D628}" type="pres">
      <dgm:prSet presAssocID="{3A439290-2EA8-48E6-8600-DE316BDF5A90}" presName="hierChild2" presStyleCnt="0"/>
      <dgm:spPr/>
    </dgm:pt>
    <dgm:pt modelId="{12EA8A6A-A364-4B91-BB2F-76C226540309}" type="pres">
      <dgm:prSet presAssocID="{6D5C5434-770B-496D-9940-608F14148C60}" presName="Name10" presStyleLbl="parChTrans1D2" presStyleIdx="0" presStyleCnt="3"/>
      <dgm:spPr/>
      <dgm:t>
        <a:bodyPr/>
        <a:lstStyle/>
        <a:p>
          <a:endParaRPr lang="en-US"/>
        </a:p>
      </dgm:t>
    </dgm:pt>
    <dgm:pt modelId="{9052D6DA-F990-459A-BBC7-CC0BCBF50164}" type="pres">
      <dgm:prSet presAssocID="{3DD896CB-AEE2-466A-9275-D3241AFE8494}" presName="hierRoot2" presStyleCnt="0"/>
      <dgm:spPr/>
    </dgm:pt>
    <dgm:pt modelId="{095D71A9-D9D3-45D0-A0DD-31F84E33D884}" type="pres">
      <dgm:prSet presAssocID="{3DD896CB-AEE2-466A-9275-D3241AFE8494}" presName="composite2" presStyleCnt="0"/>
      <dgm:spPr/>
    </dgm:pt>
    <dgm:pt modelId="{B7B60760-ABB9-4752-A62C-89577F7BFD48}" type="pres">
      <dgm:prSet presAssocID="{3DD896CB-AEE2-466A-9275-D3241AFE8494}" presName="background2" presStyleLbl="node2" presStyleIdx="0" presStyleCnt="3"/>
      <dgm:spPr>
        <a:solidFill>
          <a:srgbClr val="B381D9"/>
        </a:solidFill>
        <a:ln>
          <a:solidFill>
            <a:srgbClr val="7030A0"/>
          </a:solidFill>
        </a:ln>
      </dgm:spPr>
    </dgm:pt>
    <dgm:pt modelId="{9F1CD40A-50ED-4C29-A17F-03AB22D85C57}" type="pres">
      <dgm:prSet presAssocID="{3DD896CB-AEE2-466A-9275-D3241AFE8494}" presName="text2" presStyleLbl="fgAcc2" presStyleIdx="0" presStyleCnt="3">
        <dgm:presLayoutVars>
          <dgm:chPref val="3"/>
        </dgm:presLayoutVars>
      </dgm:prSet>
      <dgm:spPr/>
      <dgm:t>
        <a:bodyPr/>
        <a:lstStyle/>
        <a:p>
          <a:endParaRPr lang="en-US"/>
        </a:p>
      </dgm:t>
    </dgm:pt>
    <dgm:pt modelId="{6BC47E71-0E5A-4AFD-B48D-BC5177D0F078}" type="pres">
      <dgm:prSet presAssocID="{3DD896CB-AEE2-466A-9275-D3241AFE8494}" presName="hierChild3" presStyleCnt="0"/>
      <dgm:spPr/>
    </dgm:pt>
    <dgm:pt modelId="{566787A8-D04F-4A35-92F5-E405EDCF345F}" type="pres">
      <dgm:prSet presAssocID="{E105AFF6-C0EB-4ACF-8DDE-3867F0A055BA}" presName="Name10" presStyleLbl="parChTrans1D2" presStyleIdx="1" presStyleCnt="3"/>
      <dgm:spPr/>
      <dgm:t>
        <a:bodyPr/>
        <a:lstStyle/>
        <a:p>
          <a:endParaRPr lang="en-US"/>
        </a:p>
      </dgm:t>
    </dgm:pt>
    <dgm:pt modelId="{0BD07399-018F-49AA-8507-EB16A91F690A}" type="pres">
      <dgm:prSet presAssocID="{991A5EC1-7756-4F76-9A3C-23A633159593}" presName="hierRoot2" presStyleCnt="0"/>
      <dgm:spPr/>
    </dgm:pt>
    <dgm:pt modelId="{8AAF5023-705B-4C76-B02C-6CEC91C0E10E}" type="pres">
      <dgm:prSet presAssocID="{991A5EC1-7756-4F76-9A3C-23A633159593}" presName="composite2" presStyleCnt="0"/>
      <dgm:spPr/>
    </dgm:pt>
    <dgm:pt modelId="{D01F2AB0-B5C8-4F47-9516-BE88FF83CCC8}" type="pres">
      <dgm:prSet presAssocID="{991A5EC1-7756-4F76-9A3C-23A633159593}" presName="background2" presStyleLbl="node2" presStyleIdx="1" presStyleCnt="3"/>
      <dgm:spPr>
        <a:solidFill>
          <a:srgbClr val="B381D9"/>
        </a:solidFill>
        <a:ln>
          <a:solidFill>
            <a:srgbClr val="7030A0"/>
          </a:solidFill>
        </a:ln>
      </dgm:spPr>
    </dgm:pt>
    <dgm:pt modelId="{2A167ADF-8BF2-49C1-A7C5-5021ADF9D955}" type="pres">
      <dgm:prSet presAssocID="{991A5EC1-7756-4F76-9A3C-23A633159593}" presName="text2" presStyleLbl="fgAcc2" presStyleIdx="1" presStyleCnt="3">
        <dgm:presLayoutVars>
          <dgm:chPref val="3"/>
        </dgm:presLayoutVars>
      </dgm:prSet>
      <dgm:spPr/>
      <dgm:t>
        <a:bodyPr/>
        <a:lstStyle/>
        <a:p>
          <a:endParaRPr lang="en-US"/>
        </a:p>
      </dgm:t>
    </dgm:pt>
    <dgm:pt modelId="{2FB33F25-D90F-4AE6-ABB1-F86A94D60516}" type="pres">
      <dgm:prSet presAssocID="{991A5EC1-7756-4F76-9A3C-23A633159593}" presName="hierChild3" presStyleCnt="0"/>
      <dgm:spPr/>
    </dgm:pt>
    <dgm:pt modelId="{2F4D7E54-0ED8-4CAB-ACA5-2E57DF320255}" type="pres">
      <dgm:prSet presAssocID="{C4F134E2-09BB-416F-805E-1A97127CEDD2}" presName="Name10" presStyleLbl="parChTrans1D2" presStyleIdx="2" presStyleCnt="3"/>
      <dgm:spPr/>
      <dgm:t>
        <a:bodyPr/>
        <a:lstStyle/>
        <a:p>
          <a:endParaRPr lang="en-US"/>
        </a:p>
      </dgm:t>
    </dgm:pt>
    <dgm:pt modelId="{BA4C7B8C-02F1-4B05-9828-DA8E22A6CD26}" type="pres">
      <dgm:prSet presAssocID="{7767B5EF-3AD8-4895-827E-CD69FAEFB5AA}" presName="hierRoot2" presStyleCnt="0"/>
      <dgm:spPr/>
    </dgm:pt>
    <dgm:pt modelId="{D5F2B252-9DA5-406F-BA01-3665A238872E}" type="pres">
      <dgm:prSet presAssocID="{7767B5EF-3AD8-4895-827E-CD69FAEFB5AA}" presName="composite2" presStyleCnt="0"/>
      <dgm:spPr/>
    </dgm:pt>
    <dgm:pt modelId="{A94191AE-2715-448B-8F55-114A836DD66A}" type="pres">
      <dgm:prSet presAssocID="{7767B5EF-3AD8-4895-827E-CD69FAEFB5AA}" presName="background2" presStyleLbl="node2" presStyleIdx="2" presStyleCnt="3"/>
      <dgm:spPr>
        <a:solidFill>
          <a:srgbClr val="B381D9"/>
        </a:solidFill>
        <a:ln>
          <a:solidFill>
            <a:srgbClr val="7030A0"/>
          </a:solidFill>
        </a:ln>
      </dgm:spPr>
    </dgm:pt>
    <dgm:pt modelId="{E2C6C728-7E98-4A48-AE6C-19E3D2424431}" type="pres">
      <dgm:prSet presAssocID="{7767B5EF-3AD8-4895-827E-CD69FAEFB5AA}" presName="text2" presStyleLbl="fgAcc2" presStyleIdx="2" presStyleCnt="3">
        <dgm:presLayoutVars>
          <dgm:chPref val="3"/>
        </dgm:presLayoutVars>
      </dgm:prSet>
      <dgm:spPr/>
      <dgm:t>
        <a:bodyPr/>
        <a:lstStyle/>
        <a:p>
          <a:endParaRPr lang="en-US"/>
        </a:p>
      </dgm:t>
    </dgm:pt>
    <dgm:pt modelId="{EE1FDE0C-167E-4AF8-A4FB-6CC13BC1DF3B}" type="pres">
      <dgm:prSet presAssocID="{7767B5EF-3AD8-4895-827E-CD69FAEFB5AA}" presName="hierChild3" presStyleCnt="0"/>
      <dgm:spPr/>
    </dgm:pt>
  </dgm:ptLst>
  <dgm:cxnLst>
    <dgm:cxn modelId="{FA2B1449-62F6-4595-833C-7FA924C1A9F6}" type="presOf" srcId="{3DD896CB-AEE2-466A-9275-D3241AFE8494}" destId="{9F1CD40A-50ED-4C29-A17F-03AB22D85C57}" srcOrd="0" destOrd="0" presId="urn:microsoft.com/office/officeart/2005/8/layout/hierarchy1"/>
    <dgm:cxn modelId="{0CD082B8-CD01-4EEE-AB02-33B629AA4BF1}" type="presOf" srcId="{7767B5EF-3AD8-4895-827E-CD69FAEFB5AA}" destId="{E2C6C728-7E98-4A48-AE6C-19E3D2424431}" srcOrd="0" destOrd="0" presId="urn:microsoft.com/office/officeart/2005/8/layout/hierarchy1"/>
    <dgm:cxn modelId="{F5763B8E-2F42-4118-AC77-0D91422665D7}" type="presOf" srcId="{251C3D47-4C35-4880-8065-3F703418AD90}" destId="{B0C99B8B-5188-4A20-90D4-C665CAE2C2FA}" srcOrd="0" destOrd="0" presId="urn:microsoft.com/office/officeart/2005/8/layout/hierarchy1"/>
    <dgm:cxn modelId="{911E2567-980F-455B-9FD1-12BDC9FFA68F}" srcId="{3A439290-2EA8-48E6-8600-DE316BDF5A90}" destId="{991A5EC1-7756-4F76-9A3C-23A633159593}" srcOrd="1" destOrd="0" parTransId="{E105AFF6-C0EB-4ACF-8DDE-3867F0A055BA}" sibTransId="{16ECAFF2-B17B-41A8-8C4D-F70A79F7AAAB}"/>
    <dgm:cxn modelId="{367D40C9-5C2F-4BFC-9DB6-C3220774BEA1}" type="presOf" srcId="{3A439290-2EA8-48E6-8600-DE316BDF5A90}" destId="{5E563F4B-EAF5-4A48-897A-1E09695A9A5C}" srcOrd="0" destOrd="0" presId="urn:microsoft.com/office/officeart/2005/8/layout/hierarchy1"/>
    <dgm:cxn modelId="{869C5409-DCFF-4DB0-B52F-D089D587B35B}" srcId="{251C3D47-4C35-4880-8065-3F703418AD90}" destId="{3A439290-2EA8-48E6-8600-DE316BDF5A90}" srcOrd="0" destOrd="0" parTransId="{8F2A98F2-8782-45FF-83F1-1A882BC5C690}" sibTransId="{61B5D9E9-AA7B-439E-8485-3854602F49F9}"/>
    <dgm:cxn modelId="{7BB273B1-CAE8-4D70-BD8E-7CA0892995F3}" type="presOf" srcId="{6D5C5434-770B-496D-9940-608F14148C60}" destId="{12EA8A6A-A364-4B91-BB2F-76C226540309}" srcOrd="0" destOrd="0" presId="urn:microsoft.com/office/officeart/2005/8/layout/hierarchy1"/>
    <dgm:cxn modelId="{023733D8-4BA2-452B-9D75-68876A51685F}" srcId="{3A439290-2EA8-48E6-8600-DE316BDF5A90}" destId="{7767B5EF-3AD8-4895-827E-CD69FAEFB5AA}" srcOrd="2" destOrd="0" parTransId="{C4F134E2-09BB-416F-805E-1A97127CEDD2}" sibTransId="{AD9A1EE2-776F-4380-82A3-976CC0E42D89}"/>
    <dgm:cxn modelId="{93249F48-A0E8-4913-8619-C1ACA510C323}" type="presOf" srcId="{C4F134E2-09BB-416F-805E-1A97127CEDD2}" destId="{2F4D7E54-0ED8-4CAB-ACA5-2E57DF320255}" srcOrd="0" destOrd="0" presId="urn:microsoft.com/office/officeart/2005/8/layout/hierarchy1"/>
    <dgm:cxn modelId="{86DFE695-6E13-472B-8723-26CE6D990985}" srcId="{3A439290-2EA8-48E6-8600-DE316BDF5A90}" destId="{3DD896CB-AEE2-466A-9275-D3241AFE8494}" srcOrd="0" destOrd="0" parTransId="{6D5C5434-770B-496D-9940-608F14148C60}" sibTransId="{F166EA87-A75E-4232-8B9D-FB0A17C20F52}"/>
    <dgm:cxn modelId="{5B0026D4-29BC-40AD-8A83-14ED30D3D0F5}" type="presOf" srcId="{E105AFF6-C0EB-4ACF-8DDE-3867F0A055BA}" destId="{566787A8-D04F-4A35-92F5-E405EDCF345F}" srcOrd="0" destOrd="0" presId="urn:microsoft.com/office/officeart/2005/8/layout/hierarchy1"/>
    <dgm:cxn modelId="{B1C632C4-4A6C-4357-A889-2B9C66C1F62D}" type="presOf" srcId="{991A5EC1-7756-4F76-9A3C-23A633159593}" destId="{2A167ADF-8BF2-49C1-A7C5-5021ADF9D955}" srcOrd="0" destOrd="0" presId="urn:microsoft.com/office/officeart/2005/8/layout/hierarchy1"/>
    <dgm:cxn modelId="{C254A3DA-9336-415E-87C8-2E08DC438604}" type="presParOf" srcId="{B0C99B8B-5188-4A20-90D4-C665CAE2C2FA}" destId="{5F950DB8-2900-45AF-8ED3-A8047EC7592F}" srcOrd="0" destOrd="0" presId="urn:microsoft.com/office/officeart/2005/8/layout/hierarchy1"/>
    <dgm:cxn modelId="{648A5BAD-A358-4948-BFAE-626D35F2611A}" type="presParOf" srcId="{5F950DB8-2900-45AF-8ED3-A8047EC7592F}" destId="{CA8D654A-4072-4A63-98B4-CC6862981B83}" srcOrd="0" destOrd="0" presId="urn:microsoft.com/office/officeart/2005/8/layout/hierarchy1"/>
    <dgm:cxn modelId="{AB0594BE-A523-4873-931A-5E7A6EDA4BA3}" type="presParOf" srcId="{CA8D654A-4072-4A63-98B4-CC6862981B83}" destId="{719C06F4-8139-4A90-B6FB-6A6400D03AC4}" srcOrd="0" destOrd="0" presId="urn:microsoft.com/office/officeart/2005/8/layout/hierarchy1"/>
    <dgm:cxn modelId="{3EAEB369-FBDA-4C83-8FB0-A4FFC242385E}" type="presParOf" srcId="{CA8D654A-4072-4A63-98B4-CC6862981B83}" destId="{5E563F4B-EAF5-4A48-897A-1E09695A9A5C}" srcOrd="1" destOrd="0" presId="urn:microsoft.com/office/officeart/2005/8/layout/hierarchy1"/>
    <dgm:cxn modelId="{0110BE88-AF95-4636-9093-C418821FB333}" type="presParOf" srcId="{5F950DB8-2900-45AF-8ED3-A8047EC7592F}" destId="{29AC0507-1C15-49AC-AA15-1B046CA9D628}" srcOrd="1" destOrd="0" presId="urn:microsoft.com/office/officeart/2005/8/layout/hierarchy1"/>
    <dgm:cxn modelId="{924D96E0-569C-43C1-B72B-202ACF7ECFF3}" type="presParOf" srcId="{29AC0507-1C15-49AC-AA15-1B046CA9D628}" destId="{12EA8A6A-A364-4B91-BB2F-76C226540309}" srcOrd="0" destOrd="0" presId="urn:microsoft.com/office/officeart/2005/8/layout/hierarchy1"/>
    <dgm:cxn modelId="{0B9BDDE6-FABC-40F2-AF96-E9D311B0A3DA}" type="presParOf" srcId="{29AC0507-1C15-49AC-AA15-1B046CA9D628}" destId="{9052D6DA-F990-459A-BBC7-CC0BCBF50164}" srcOrd="1" destOrd="0" presId="urn:microsoft.com/office/officeart/2005/8/layout/hierarchy1"/>
    <dgm:cxn modelId="{C4C98FD8-C2F6-4FC0-8EA2-37438A19E352}" type="presParOf" srcId="{9052D6DA-F990-459A-BBC7-CC0BCBF50164}" destId="{095D71A9-D9D3-45D0-A0DD-31F84E33D884}" srcOrd="0" destOrd="0" presId="urn:microsoft.com/office/officeart/2005/8/layout/hierarchy1"/>
    <dgm:cxn modelId="{42D612D2-EA6E-4A56-BFBE-850DDF0B2E72}" type="presParOf" srcId="{095D71A9-D9D3-45D0-A0DD-31F84E33D884}" destId="{B7B60760-ABB9-4752-A62C-89577F7BFD48}" srcOrd="0" destOrd="0" presId="urn:microsoft.com/office/officeart/2005/8/layout/hierarchy1"/>
    <dgm:cxn modelId="{51944944-90CD-48EC-AF40-C0E98D9A420B}" type="presParOf" srcId="{095D71A9-D9D3-45D0-A0DD-31F84E33D884}" destId="{9F1CD40A-50ED-4C29-A17F-03AB22D85C57}" srcOrd="1" destOrd="0" presId="urn:microsoft.com/office/officeart/2005/8/layout/hierarchy1"/>
    <dgm:cxn modelId="{12B95915-0752-415A-9BEF-9FEFAEFB2542}" type="presParOf" srcId="{9052D6DA-F990-459A-BBC7-CC0BCBF50164}" destId="{6BC47E71-0E5A-4AFD-B48D-BC5177D0F078}" srcOrd="1" destOrd="0" presId="urn:microsoft.com/office/officeart/2005/8/layout/hierarchy1"/>
    <dgm:cxn modelId="{5D2CF74A-D562-4C93-9BEF-F79DD664E77B}" type="presParOf" srcId="{29AC0507-1C15-49AC-AA15-1B046CA9D628}" destId="{566787A8-D04F-4A35-92F5-E405EDCF345F}" srcOrd="2" destOrd="0" presId="urn:microsoft.com/office/officeart/2005/8/layout/hierarchy1"/>
    <dgm:cxn modelId="{B24173C4-C1F5-4EB8-9588-17DD9E82AC86}" type="presParOf" srcId="{29AC0507-1C15-49AC-AA15-1B046CA9D628}" destId="{0BD07399-018F-49AA-8507-EB16A91F690A}" srcOrd="3" destOrd="0" presId="urn:microsoft.com/office/officeart/2005/8/layout/hierarchy1"/>
    <dgm:cxn modelId="{68AAC286-5BFD-4616-92C9-DF51B1B66DE8}" type="presParOf" srcId="{0BD07399-018F-49AA-8507-EB16A91F690A}" destId="{8AAF5023-705B-4C76-B02C-6CEC91C0E10E}" srcOrd="0" destOrd="0" presId="urn:microsoft.com/office/officeart/2005/8/layout/hierarchy1"/>
    <dgm:cxn modelId="{78A4913C-701D-4B8C-83F8-422CE7D0F523}" type="presParOf" srcId="{8AAF5023-705B-4C76-B02C-6CEC91C0E10E}" destId="{D01F2AB0-B5C8-4F47-9516-BE88FF83CCC8}" srcOrd="0" destOrd="0" presId="urn:microsoft.com/office/officeart/2005/8/layout/hierarchy1"/>
    <dgm:cxn modelId="{600409AB-746C-4886-BC63-349D9B7464F7}" type="presParOf" srcId="{8AAF5023-705B-4C76-B02C-6CEC91C0E10E}" destId="{2A167ADF-8BF2-49C1-A7C5-5021ADF9D955}" srcOrd="1" destOrd="0" presId="urn:microsoft.com/office/officeart/2005/8/layout/hierarchy1"/>
    <dgm:cxn modelId="{C57AB4C5-0B1A-4343-9B68-381E0B0AEE9B}" type="presParOf" srcId="{0BD07399-018F-49AA-8507-EB16A91F690A}" destId="{2FB33F25-D90F-4AE6-ABB1-F86A94D60516}" srcOrd="1" destOrd="0" presId="urn:microsoft.com/office/officeart/2005/8/layout/hierarchy1"/>
    <dgm:cxn modelId="{9DD26A87-E8C7-4A41-953A-65B012C4A721}" type="presParOf" srcId="{29AC0507-1C15-49AC-AA15-1B046CA9D628}" destId="{2F4D7E54-0ED8-4CAB-ACA5-2E57DF320255}" srcOrd="4" destOrd="0" presId="urn:microsoft.com/office/officeart/2005/8/layout/hierarchy1"/>
    <dgm:cxn modelId="{AFE5B23A-EEE9-435E-992E-93BE0804138C}" type="presParOf" srcId="{29AC0507-1C15-49AC-AA15-1B046CA9D628}" destId="{BA4C7B8C-02F1-4B05-9828-DA8E22A6CD26}" srcOrd="5" destOrd="0" presId="urn:microsoft.com/office/officeart/2005/8/layout/hierarchy1"/>
    <dgm:cxn modelId="{C14083BF-10D6-4D2B-86CA-0B6E9C051234}" type="presParOf" srcId="{BA4C7B8C-02F1-4B05-9828-DA8E22A6CD26}" destId="{D5F2B252-9DA5-406F-BA01-3665A238872E}" srcOrd="0" destOrd="0" presId="urn:microsoft.com/office/officeart/2005/8/layout/hierarchy1"/>
    <dgm:cxn modelId="{144550F0-6621-43E9-82D5-940F9E4DF638}" type="presParOf" srcId="{D5F2B252-9DA5-406F-BA01-3665A238872E}" destId="{A94191AE-2715-448B-8F55-114A836DD66A}" srcOrd="0" destOrd="0" presId="urn:microsoft.com/office/officeart/2005/8/layout/hierarchy1"/>
    <dgm:cxn modelId="{F7668C23-93BF-4AB6-ACC4-AA8065BA7853}" type="presParOf" srcId="{D5F2B252-9DA5-406F-BA01-3665A238872E}" destId="{E2C6C728-7E98-4A48-AE6C-19E3D2424431}" srcOrd="1" destOrd="0" presId="urn:microsoft.com/office/officeart/2005/8/layout/hierarchy1"/>
    <dgm:cxn modelId="{52F24E69-1A5D-4D16-8EB0-BE08B6886E31}" type="presParOf" srcId="{BA4C7B8C-02F1-4B05-9828-DA8E22A6CD26}" destId="{EE1FDE0C-167E-4AF8-A4FB-6CC13BC1DF3B}" srcOrd="1" destOrd="0" presId="urn:microsoft.com/office/officeart/2005/8/layout/hierarchy1"/>
  </dgm:cxnLst>
  <dgm:bg/>
  <dgm:whole/>
</dgm:dataModel>
</file>

<file path=ppt/diagrams/data2.xml><?xml version="1.0" encoding="utf-8"?>
<dgm:dataModel xmlns:dgm="http://schemas.openxmlformats.org/drawingml/2006/diagram" xmlns:a="http://schemas.openxmlformats.org/drawingml/2006/main">
  <dgm:ptLst>
    <dgm:pt modelId="{D2D3CCD6-013A-4CBC-837E-2C4232F4456B}" type="doc">
      <dgm:prSet loTypeId="urn:microsoft.com/office/officeart/2005/8/layout/process2" loCatId="process" qsTypeId="urn:microsoft.com/office/officeart/2005/8/quickstyle/simple1" qsCatId="simple" csTypeId="urn:microsoft.com/office/officeart/2005/8/colors/accent1_2" csCatId="accent1" phldr="1"/>
      <dgm:spPr/>
    </dgm:pt>
    <dgm:pt modelId="{F6CDB0D9-F86C-47FB-BAF1-6589B752FA1A}">
      <dgm:prSet phldrT="[Text]"/>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dirty="0" smtClean="0"/>
            <a:t>Hawthorne Studies</a:t>
          </a:r>
        </a:p>
        <a:p>
          <a:pPr marL="0" marR="0" indent="0" defTabSz="914400" eaLnBrk="1" fontAlgn="auto" latinLnBrk="0" hangingPunct="1">
            <a:lnSpc>
              <a:spcPct val="100000"/>
            </a:lnSpc>
            <a:spcBef>
              <a:spcPts val="0"/>
            </a:spcBef>
            <a:spcAft>
              <a:spcPts val="0"/>
            </a:spcAft>
            <a:buClrTx/>
            <a:buSzTx/>
            <a:buFontTx/>
            <a:buNone/>
            <a:tabLst/>
            <a:defRPr/>
          </a:pPr>
          <a:r>
            <a:rPr lang="en-US" dirty="0" smtClean="0"/>
            <a:t>----------------------</a:t>
          </a:r>
        </a:p>
        <a:p>
          <a:pPr marL="0" marR="0" indent="0" defTabSz="914400" eaLnBrk="1" fontAlgn="auto" latinLnBrk="0" hangingPunct="1">
            <a:lnSpc>
              <a:spcPct val="100000"/>
            </a:lnSpc>
            <a:spcBef>
              <a:spcPts val="0"/>
            </a:spcBef>
            <a:spcAft>
              <a:spcPts val="0"/>
            </a:spcAft>
            <a:buClrTx/>
            <a:buSzTx/>
            <a:buFontTx/>
            <a:buNone/>
            <a:tabLst/>
            <a:defRPr/>
          </a:pPr>
          <a:r>
            <a:rPr lang="en-US" dirty="0" smtClean="0"/>
            <a:t>Elton Mayo</a:t>
          </a:r>
          <a:endParaRPr lang="en-US" dirty="0"/>
        </a:p>
      </dgm:t>
    </dgm:pt>
    <dgm:pt modelId="{59EBF600-1A27-4FAA-B1AD-2FA6926D1275}" type="parTrans" cxnId="{82A30DF9-6023-4C67-A2C7-037DB00C196A}">
      <dgm:prSet/>
      <dgm:spPr/>
      <dgm:t>
        <a:bodyPr/>
        <a:lstStyle/>
        <a:p>
          <a:endParaRPr lang="en-US"/>
        </a:p>
      </dgm:t>
    </dgm:pt>
    <dgm:pt modelId="{882BAE97-E585-4D99-9BEE-AF7251908085}" type="sibTrans" cxnId="{82A30DF9-6023-4C67-A2C7-037DB00C196A}">
      <dgm:prSet/>
      <dgm:spPr/>
      <dgm:t>
        <a:bodyPr/>
        <a:lstStyle/>
        <a:p>
          <a:endParaRPr lang="en-US"/>
        </a:p>
      </dgm:t>
    </dgm:pt>
    <dgm:pt modelId="{6B161020-04C3-4642-BA57-59BEC87EB3C9}">
      <dgm:prSet phldrT="[Text]"/>
      <dgm:spPr/>
      <dgm:t>
        <a:bodyPr/>
        <a:lstStyle/>
        <a:p>
          <a:r>
            <a:rPr lang="en-US" dirty="0" smtClean="0"/>
            <a:t>Theory of Human Needs</a:t>
          </a:r>
        </a:p>
        <a:p>
          <a:r>
            <a:rPr lang="en-US" dirty="0" smtClean="0"/>
            <a:t>----------------------</a:t>
          </a:r>
        </a:p>
        <a:p>
          <a:r>
            <a:rPr lang="en-US" dirty="0" smtClean="0"/>
            <a:t>Abraham Maslow</a:t>
          </a:r>
          <a:endParaRPr lang="en-US" dirty="0"/>
        </a:p>
      </dgm:t>
    </dgm:pt>
    <dgm:pt modelId="{EF87BC01-F829-463A-8B7F-50F4EDB4D3FE}" type="parTrans" cxnId="{0B16E3C0-D028-43D8-A8D5-CF8ABAE8662D}">
      <dgm:prSet/>
      <dgm:spPr/>
      <dgm:t>
        <a:bodyPr/>
        <a:lstStyle/>
        <a:p>
          <a:endParaRPr lang="en-US"/>
        </a:p>
      </dgm:t>
    </dgm:pt>
    <dgm:pt modelId="{371CA473-F631-4B5A-A942-477FB809C68F}" type="sibTrans" cxnId="{0B16E3C0-D028-43D8-A8D5-CF8ABAE8662D}">
      <dgm:prSet/>
      <dgm:spPr/>
      <dgm:t>
        <a:bodyPr/>
        <a:lstStyle/>
        <a:p>
          <a:endParaRPr lang="en-US"/>
        </a:p>
      </dgm:t>
    </dgm:pt>
    <dgm:pt modelId="{374E58D9-72FC-46C2-AF6A-7710EF649571}" type="pres">
      <dgm:prSet presAssocID="{D2D3CCD6-013A-4CBC-837E-2C4232F4456B}" presName="linearFlow" presStyleCnt="0">
        <dgm:presLayoutVars>
          <dgm:resizeHandles val="exact"/>
        </dgm:presLayoutVars>
      </dgm:prSet>
      <dgm:spPr/>
    </dgm:pt>
    <dgm:pt modelId="{C39BA6EB-DDB1-4093-9AC2-B4B375141F7B}" type="pres">
      <dgm:prSet presAssocID="{F6CDB0D9-F86C-47FB-BAF1-6589B752FA1A}" presName="node" presStyleLbl="node1" presStyleIdx="0" presStyleCnt="2">
        <dgm:presLayoutVars>
          <dgm:bulletEnabled val="1"/>
        </dgm:presLayoutVars>
      </dgm:prSet>
      <dgm:spPr/>
      <dgm:t>
        <a:bodyPr/>
        <a:lstStyle/>
        <a:p>
          <a:endParaRPr lang="en-US"/>
        </a:p>
      </dgm:t>
    </dgm:pt>
    <dgm:pt modelId="{3E03E8EB-968F-4990-A4AC-4A13D4B69812}" type="pres">
      <dgm:prSet presAssocID="{882BAE97-E585-4D99-9BEE-AF7251908085}" presName="sibTrans" presStyleLbl="sibTrans2D1" presStyleIdx="0" presStyleCnt="1" custAng="16200000" custScaleX="87522"/>
      <dgm:spPr>
        <a:prstGeom prst="rightArrowCallout">
          <a:avLst/>
        </a:prstGeom>
      </dgm:spPr>
      <dgm:t>
        <a:bodyPr/>
        <a:lstStyle/>
        <a:p>
          <a:endParaRPr lang="en-US"/>
        </a:p>
      </dgm:t>
    </dgm:pt>
    <dgm:pt modelId="{08FCA5C5-4802-4FC8-977C-7DEFD1374768}" type="pres">
      <dgm:prSet presAssocID="{882BAE97-E585-4D99-9BEE-AF7251908085}" presName="connectorText" presStyleLbl="sibTrans2D1" presStyleIdx="0" presStyleCnt="1"/>
      <dgm:spPr/>
      <dgm:t>
        <a:bodyPr/>
        <a:lstStyle/>
        <a:p>
          <a:endParaRPr lang="en-US"/>
        </a:p>
      </dgm:t>
    </dgm:pt>
    <dgm:pt modelId="{8751A4B4-F18F-4714-86E6-90B7E0E7A875}" type="pres">
      <dgm:prSet presAssocID="{6B161020-04C3-4642-BA57-59BEC87EB3C9}" presName="node" presStyleLbl="node1" presStyleIdx="1" presStyleCnt="2">
        <dgm:presLayoutVars>
          <dgm:bulletEnabled val="1"/>
        </dgm:presLayoutVars>
      </dgm:prSet>
      <dgm:spPr/>
      <dgm:t>
        <a:bodyPr/>
        <a:lstStyle/>
        <a:p>
          <a:endParaRPr lang="en-US"/>
        </a:p>
      </dgm:t>
    </dgm:pt>
  </dgm:ptLst>
  <dgm:cxnLst>
    <dgm:cxn modelId="{DAEE1E7A-B4E0-4EE5-85DC-0C6FDBC2A2A4}" type="presOf" srcId="{6B161020-04C3-4642-BA57-59BEC87EB3C9}" destId="{8751A4B4-F18F-4714-86E6-90B7E0E7A875}" srcOrd="0" destOrd="0" presId="urn:microsoft.com/office/officeart/2005/8/layout/process2"/>
    <dgm:cxn modelId="{0B16E3C0-D028-43D8-A8D5-CF8ABAE8662D}" srcId="{D2D3CCD6-013A-4CBC-837E-2C4232F4456B}" destId="{6B161020-04C3-4642-BA57-59BEC87EB3C9}" srcOrd="1" destOrd="0" parTransId="{EF87BC01-F829-463A-8B7F-50F4EDB4D3FE}" sibTransId="{371CA473-F631-4B5A-A942-477FB809C68F}"/>
    <dgm:cxn modelId="{05CD66BA-5222-43F8-9929-E3FE9710DECE}" type="presOf" srcId="{882BAE97-E585-4D99-9BEE-AF7251908085}" destId="{3E03E8EB-968F-4990-A4AC-4A13D4B69812}" srcOrd="0" destOrd="0" presId="urn:microsoft.com/office/officeart/2005/8/layout/process2"/>
    <dgm:cxn modelId="{A98FD29F-0418-4D50-84AD-DFC12AE59A2B}" type="presOf" srcId="{D2D3CCD6-013A-4CBC-837E-2C4232F4456B}" destId="{374E58D9-72FC-46C2-AF6A-7710EF649571}" srcOrd="0" destOrd="0" presId="urn:microsoft.com/office/officeart/2005/8/layout/process2"/>
    <dgm:cxn modelId="{9AD25219-C085-4F60-B55E-58DA60FC7CDF}" type="presOf" srcId="{882BAE97-E585-4D99-9BEE-AF7251908085}" destId="{08FCA5C5-4802-4FC8-977C-7DEFD1374768}" srcOrd="1" destOrd="0" presId="urn:microsoft.com/office/officeart/2005/8/layout/process2"/>
    <dgm:cxn modelId="{82A30DF9-6023-4C67-A2C7-037DB00C196A}" srcId="{D2D3CCD6-013A-4CBC-837E-2C4232F4456B}" destId="{F6CDB0D9-F86C-47FB-BAF1-6589B752FA1A}" srcOrd="0" destOrd="0" parTransId="{59EBF600-1A27-4FAA-B1AD-2FA6926D1275}" sibTransId="{882BAE97-E585-4D99-9BEE-AF7251908085}"/>
    <dgm:cxn modelId="{53232F27-70C1-492F-827F-6E5BD68A1A04}" type="presOf" srcId="{F6CDB0D9-F86C-47FB-BAF1-6589B752FA1A}" destId="{C39BA6EB-DDB1-4093-9AC2-B4B375141F7B}" srcOrd="0" destOrd="0" presId="urn:microsoft.com/office/officeart/2005/8/layout/process2"/>
    <dgm:cxn modelId="{97E78719-D7FE-4268-AFA1-BB492ED9A93C}" type="presParOf" srcId="{374E58D9-72FC-46C2-AF6A-7710EF649571}" destId="{C39BA6EB-DDB1-4093-9AC2-B4B375141F7B}" srcOrd="0" destOrd="0" presId="urn:microsoft.com/office/officeart/2005/8/layout/process2"/>
    <dgm:cxn modelId="{FAEEE8F6-6015-4BE8-B3AD-D912FBB05B30}" type="presParOf" srcId="{374E58D9-72FC-46C2-AF6A-7710EF649571}" destId="{3E03E8EB-968F-4990-A4AC-4A13D4B69812}" srcOrd="1" destOrd="0" presId="urn:microsoft.com/office/officeart/2005/8/layout/process2"/>
    <dgm:cxn modelId="{1DCC8D36-E35F-4095-AF54-FCC9B914920B}" type="presParOf" srcId="{3E03E8EB-968F-4990-A4AC-4A13D4B69812}" destId="{08FCA5C5-4802-4FC8-977C-7DEFD1374768}" srcOrd="0" destOrd="0" presId="urn:microsoft.com/office/officeart/2005/8/layout/process2"/>
    <dgm:cxn modelId="{3B18D0CE-0290-4505-BD00-C2F9A7CFFAAC}" type="presParOf" srcId="{374E58D9-72FC-46C2-AF6A-7710EF649571}" destId="{8751A4B4-F18F-4714-86E6-90B7E0E7A875}" srcOrd="2" destOrd="0" presId="urn:microsoft.com/office/officeart/2005/8/layout/process2"/>
  </dgm:cxnLst>
  <dgm:bg/>
  <dgm:whole/>
</dgm:dataModel>
</file>

<file path=ppt/diagrams/data3.xml><?xml version="1.0" encoding="utf-8"?>
<dgm:dataModel xmlns:dgm="http://schemas.openxmlformats.org/drawingml/2006/diagram" xmlns:a="http://schemas.openxmlformats.org/drawingml/2006/main">
  <dgm:ptLst>
    <dgm:pt modelId="{D2D3CCD6-013A-4CBC-837E-2C4232F4456B}" type="doc">
      <dgm:prSet loTypeId="urn:microsoft.com/office/officeart/2005/8/layout/process2" loCatId="process" qsTypeId="urn:microsoft.com/office/officeart/2005/8/quickstyle/simple1" qsCatId="simple" csTypeId="urn:microsoft.com/office/officeart/2005/8/colors/accent1_2" csCatId="accent1" phldr="1"/>
      <dgm:spPr/>
    </dgm:pt>
    <dgm:pt modelId="{F6CDB0D9-F86C-47FB-BAF1-6589B752FA1A}">
      <dgm:prSet phldrT="[Text]"/>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dirty="0" smtClean="0"/>
            <a:t>Theory X &amp;Theory Y</a:t>
          </a:r>
        </a:p>
        <a:p>
          <a:pPr marL="0" marR="0" indent="0" defTabSz="914400" eaLnBrk="1" fontAlgn="auto" latinLnBrk="0" hangingPunct="1">
            <a:lnSpc>
              <a:spcPct val="100000"/>
            </a:lnSpc>
            <a:spcBef>
              <a:spcPts val="0"/>
            </a:spcBef>
            <a:spcAft>
              <a:spcPts val="0"/>
            </a:spcAft>
            <a:buClrTx/>
            <a:buSzTx/>
            <a:buFontTx/>
            <a:buNone/>
            <a:tabLst/>
            <a:defRPr/>
          </a:pPr>
          <a:r>
            <a:rPr lang="en-US" dirty="0" smtClean="0"/>
            <a:t>--------------------------</a:t>
          </a:r>
        </a:p>
        <a:p>
          <a:pPr marL="0" marR="0" indent="0" defTabSz="914400" eaLnBrk="1" fontAlgn="auto" latinLnBrk="0" hangingPunct="1">
            <a:lnSpc>
              <a:spcPct val="100000"/>
            </a:lnSpc>
            <a:spcBef>
              <a:spcPts val="0"/>
            </a:spcBef>
            <a:spcAft>
              <a:spcPts val="0"/>
            </a:spcAft>
            <a:buClrTx/>
            <a:buSzTx/>
            <a:buFontTx/>
            <a:buNone/>
            <a:tabLst/>
            <a:defRPr/>
          </a:pPr>
          <a:r>
            <a:rPr lang="en-US" dirty="0" smtClean="0"/>
            <a:t>Douglas McGregor</a:t>
          </a:r>
          <a:endParaRPr lang="en-US" dirty="0"/>
        </a:p>
      </dgm:t>
    </dgm:pt>
    <dgm:pt modelId="{59EBF600-1A27-4FAA-B1AD-2FA6926D1275}" type="parTrans" cxnId="{82A30DF9-6023-4C67-A2C7-037DB00C196A}">
      <dgm:prSet/>
      <dgm:spPr/>
      <dgm:t>
        <a:bodyPr/>
        <a:lstStyle/>
        <a:p>
          <a:endParaRPr lang="en-US"/>
        </a:p>
      </dgm:t>
    </dgm:pt>
    <dgm:pt modelId="{882BAE97-E585-4D99-9BEE-AF7251908085}" type="sibTrans" cxnId="{82A30DF9-6023-4C67-A2C7-037DB00C196A}">
      <dgm:prSet/>
      <dgm:spPr/>
      <dgm:t>
        <a:bodyPr/>
        <a:lstStyle/>
        <a:p>
          <a:endParaRPr lang="en-US"/>
        </a:p>
      </dgm:t>
    </dgm:pt>
    <dgm:pt modelId="{6B161020-04C3-4642-BA57-59BEC87EB3C9}">
      <dgm:prSet phldrT="[Text]"/>
      <dgm:spPr/>
      <dgm:t>
        <a:bodyPr/>
        <a:lstStyle/>
        <a:p>
          <a:r>
            <a:rPr lang="en-US" dirty="0" smtClean="0"/>
            <a:t>Personality &amp; Organization</a:t>
          </a:r>
        </a:p>
        <a:p>
          <a:r>
            <a:rPr lang="en-US" dirty="0" smtClean="0"/>
            <a:t>----------------------</a:t>
          </a:r>
        </a:p>
        <a:p>
          <a:r>
            <a:rPr lang="en-US" dirty="0" smtClean="0"/>
            <a:t>Mary  Parker Follett</a:t>
          </a:r>
          <a:endParaRPr lang="en-US" dirty="0"/>
        </a:p>
      </dgm:t>
    </dgm:pt>
    <dgm:pt modelId="{EF87BC01-F829-463A-8B7F-50F4EDB4D3FE}" type="parTrans" cxnId="{0B16E3C0-D028-43D8-A8D5-CF8ABAE8662D}">
      <dgm:prSet/>
      <dgm:spPr/>
      <dgm:t>
        <a:bodyPr/>
        <a:lstStyle/>
        <a:p>
          <a:endParaRPr lang="en-US"/>
        </a:p>
      </dgm:t>
    </dgm:pt>
    <dgm:pt modelId="{371CA473-F631-4B5A-A942-477FB809C68F}" type="sibTrans" cxnId="{0B16E3C0-D028-43D8-A8D5-CF8ABAE8662D}">
      <dgm:prSet/>
      <dgm:spPr/>
      <dgm:t>
        <a:bodyPr/>
        <a:lstStyle/>
        <a:p>
          <a:endParaRPr lang="en-US"/>
        </a:p>
      </dgm:t>
    </dgm:pt>
    <dgm:pt modelId="{374E58D9-72FC-46C2-AF6A-7710EF649571}" type="pres">
      <dgm:prSet presAssocID="{D2D3CCD6-013A-4CBC-837E-2C4232F4456B}" presName="linearFlow" presStyleCnt="0">
        <dgm:presLayoutVars>
          <dgm:resizeHandles val="exact"/>
        </dgm:presLayoutVars>
      </dgm:prSet>
      <dgm:spPr/>
    </dgm:pt>
    <dgm:pt modelId="{C39BA6EB-DDB1-4093-9AC2-B4B375141F7B}" type="pres">
      <dgm:prSet presAssocID="{F6CDB0D9-F86C-47FB-BAF1-6589B752FA1A}" presName="node" presStyleLbl="node1" presStyleIdx="0" presStyleCnt="2">
        <dgm:presLayoutVars>
          <dgm:bulletEnabled val="1"/>
        </dgm:presLayoutVars>
      </dgm:prSet>
      <dgm:spPr/>
      <dgm:t>
        <a:bodyPr/>
        <a:lstStyle/>
        <a:p>
          <a:endParaRPr lang="en-US"/>
        </a:p>
      </dgm:t>
    </dgm:pt>
    <dgm:pt modelId="{3E03E8EB-968F-4990-A4AC-4A13D4B69812}" type="pres">
      <dgm:prSet presAssocID="{882BAE97-E585-4D99-9BEE-AF7251908085}" presName="sibTrans" presStyleLbl="sibTrans2D1" presStyleIdx="0" presStyleCnt="1" custAng="16200000"/>
      <dgm:spPr>
        <a:prstGeom prst="upDownArrow">
          <a:avLst/>
        </a:prstGeom>
      </dgm:spPr>
      <dgm:t>
        <a:bodyPr/>
        <a:lstStyle/>
        <a:p>
          <a:endParaRPr lang="en-US"/>
        </a:p>
      </dgm:t>
    </dgm:pt>
    <dgm:pt modelId="{08FCA5C5-4802-4FC8-977C-7DEFD1374768}" type="pres">
      <dgm:prSet presAssocID="{882BAE97-E585-4D99-9BEE-AF7251908085}" presName="connectorText" presStyleLbl="sibTrans2D1" presStyleIdx="0" presStyleCnt="1"/>
      <dgm:spPr/>
      <dgm:t>
        <a:bodyPr/>
        <a:lstStyle/>
        <a:p>
          <a:endParaRPr lang="en-US"/>
        </a:p>
      </dgm:t>
    </dgm:pt>
    <dgm:pt modelId="{8751A4B4-F18F-4714-86E6-90B7E0E7A875}" type="pres">
      <dgm:prSet presAssocID="{6B161020-04C3-4642-BA57-59BEC87EB3C9}" presName="node" presStyleLbl="node1" presStyleIdx="1" presStyleCnt="2">
        <dgm:presLayoutVars>
          <dgm:bulletEnabled val="1"/>
        </dgm:presLayoutVars>
      </dgm:prSet>
      <dgm:spPr/>
      <dgm:t>
        <a:bodyPr/>
        <a:lstStyle/>
        <a:p>
          <a:endParaRPr lang="en-US"/>
        </a:p>
      </dgm:t>
    </dgm:pt>
  </dgm:ptLst>
  <dgm:cxnLst>
    <dgm:cxn modelId="{0E839FB6-6D6F-476A-BDD7-972AAD968C9B}" type="presOf" srcId="{882BAE97-E585-4D99-9BEE-AF7251908085}" destId="{08FCA5C5-4802-4FC8-977C-7DEFD1374768}" srcOrd="1" destOrd="0" presId="urn:microsoft.com/office/officeart/2005/8/layout/process2"/>
    <dgm:cxn modelId="{8D602A29-1063-486E-9EB3-91D129287EFF}" type="presOf" srcId="{F6CDB0D9-F86C-47FB-BAF1-6589B752FA1A}" destId="{C39BA6EB-DDB1-4093-9AC2-B4B375141F7B}" srcOrd="0" destOrd="0" presId="urn:microsoft.com/office/officeart/2005/8/layout/process2"/>
    <dgm:cxn modelId="{0B16E3C0-D028-43D8-A8D5-CF8ABAE8662D}" srcId="{D2D3CCD6-013A-4CBC-837E-2C4232F4456B}" destId="{6B161020-04C3-4642-BA57-59BEC87EB3C9}" srcOrd="1" destOrd="0" parTransId="{EF87BC01-F829-463A-8B7F-50F4EDB4D3FE}" sibTransId="{371CA473-F631-4B5A-A942-477FB809C68F}"/>
    <dgm:cxn modelId="{701734A7-048B-4635-95FA-6EB1A4E4B988}" type="presOf" srcId="{6B161020-04C3-4642-BA57-59BEC87EB3C9}" destId="{8751A4B4-F18F-4714-86E6-90B7E0E7A875}" srcOrd="0" destOrd="0" presId="urn:microsoft.com/office/officeart/2005/8/layout/process2"/>
    <dgm:cxn modelId="{15A8F8FB-1EA6-4699-A2EA-E9ED10720B1E}" type="presOf" srcId="{882BAE97-E585-4D99-9BEE-AF7251908085}" destId="{3E03E8EB-968F-4990-A4AC-4A13D4B69812}" srcOrd="0" destOrd="0" presId="urn:microsoft.com/office/officeart/2005/8/layout/process2"/>
    <dgm:cxn modelId="{82A30DF9-6023-4C67-A2C7-037DB00C196A}" srcId="{D2D3CCD6-013A-4CBC-837E-2C4232F4456B}" destId="{F6CDB0D9-F86C-47FB-BAF1-6589B752FA1A}" srcOrd="0" destOrd="0" parTransId="{59EBF600-1A27-4FAA-B1AD-2FA6926D1275}" sibTransId="{882BAE97-E585-4D99-9BEE-AF7251908085}"/>
    <dgm:cxn modelId="{6E641FDE-1422-4378-95B5-FDEE9419EA1A}" type="presOf" srcId="{D2D3CCD6-013A-4CBC-837E-2C4232F4456B}" destId="{374E58D9-72FC-46C2-AF6A-7710EF649571}" srcOrd="0" destOrd="0" presId="urn:microsoft.com/office/officeart/2005/8/layout/process2"/>
    <dgm:cxn modelId="{176C3AE2-C6A9-4FF0-9AD4-5FE749BB20D0}" type="presParOf" srcId="{374E58D9-72FC-46C2-AF6A-7710EF649571}" destId="{C39BA6EB-DDB1-4093-9AC2-B4B375141F7B}" srcOrd="0" destOrd="0" presId="urn:microsoft.com/office/officeart/2005/8/layout/process2"/>
    <dgm:cxn modelId="{C159B551-D754-4CB1-875A-8CA06F1A64D1}" type="presParOf" srcId="{374E58D9-72FC-46C2-AF6A-7710EF649571}" destId="{3E03E8EB-968F-4990-A4AC-4A13D4B69812}" srcOrd="1" destOrd="0" presId="urn:microsoft.com/office/officeart/2005/8/layout/process2"/>
    <dgm:cxn modelId="{C18F7B96-D268-4314-94DE-19A8BE12A408}" type="presParOf" srcId="{3E03E8EB-968F-4990-A4AC-4A13D4B69812}" destId="{08FCA5C5-4802-4FC8-977C-7DEFD1374768}" srcOrd="0" destOrd="0" presId="urn:microsoft.com/office/officeart/2005/8/layout/process2"/>
    <dgm:cxn modelId="{1720F8FC-C1BF-477D-B00F-EF3EDA9EBFBD}" type="presParOf" srcId="{374E58D9-72FC-46C2-AF6A-7710EF649571}" destId="{8751A4B4-F18F-4714-86E6-90B7E0E7A875}" srcOrd="2" destOrd="0" presId="urn:microsoft.com/office/officeart/2005/8/layout/process2"/>
  </dgm:cxnLst>
  <dgm:bg/>
  <dgm:whole/>
</dgm:dataModel>
</file>

<file path=ppt/diagrams/data4.xml><?xml version="1.0" encoding="utf-8"?>
<dgm:dataModel xmlns:dgm="http://schemas.openxmlformats.org/drawingml/2006/diagram" xmlns:a="http://schemas.openxmlformats.org/drawingml/2006/main">
  <dgm:ptLst>
    <dgm:pt modelId="{6C3BFDE5-FCC8-4E94-ACCC-E2E682318782}"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en-US"/>
        </a:p>
      </dgm:t>
    </dgm:pt>
    <dgm:pt modelId="{73F471D3-3702-47A4-BD24-221D769965DD}">
      <dgm:prSet phldrT="[Text]" custT="1"/>
      <dgm:spPr>
        <a:solidFill>
          <a:srgbClr val="92D050"/>
        </a:solidFill>
      </dgm:spPr>
      <dgm:t>
        <a:bodyPr/>
        <a:lstStyle/>
        <a:p>
          <a:pPr>
            <a:lnSpc>
              <a:spcPct val="100000"/>
            </a:lnSpc>
          </a:pPr>
          <a:r>
            <a:rPr lang="en-US" sz="2800" b="1" dirty="0" smtClean="0"/>
            <a:t>CONTEMPORARY APPROACH </a:t>
          </a:r>
          <a:endParaRPr lang="en-US" sz="2800" b="1" dirty="0"/>
        </a:p>
      </dgm:t>
    </dgm:pt>
    <dgm:pt modelId="{55D5B72C-5AAF-4BDB-8A6E-CA475CB9FF46}" type="parTrans" cxnId="{D1CBCB3A-F3AD-4DE3-94F1-E8D7F8444477}">
      <dgm:prSet/>
      <dgm:spPr/>
      <dgm:t>
        <a:bodyPr/>
        <a:lstStyle/>
        <a:p>
          <a:endParaRPr lang="en-US"/>
        </a:p>
      </dgm:t>
    </dgm:pt>
    <dgm:pt modelId="{5B83C98D-612D-44C1-A301-444342383EF6}" type="sibTrans" cxnId="{D1CBCB3A-F3AD-4DE3-94F1-E8D7F8444477}">
      <dgm:prSet/>
      <dgm:spPr/>
      <dgm:t>
        <a:bodyPr/>
        <a:lstStyle/>
        <a:p>
          <a:endParaRPr lang="en-US"/>
        </a:p>
      </dgm:t>
    </dgm:pt>
    <dgm:pt modelId="{BB67425D-814F-4054-8479-0C1840D19BAA}">
      <dgm:prSet custT="1"/>
      <dgm:spPr>
        <a:solidFill>
          <a:schemeClr val="tx1">
            <a:lumMod val="95000"/>
            <a:lumOff val="5000"/>
          </a:schemeClr>
        </a:solidFill>
      </dgm:spPr>
      <dgm:t>
        <a:bodyPr/>
        <a:lstStyle/>
        <a:p>
          <a:pPr>
            <a:lnSpc>
              <a:spcPct val="100000"/>
            </a:lnSpc>
          </a:pPr>
          <a:r>
            <a:rPr lang="en-US" sz="2800" b="1" dirty="0" smtClean="0"/>
            <a:t>Learning organizations </a:t>
          </a:r>
          <a:endParaRPr lang="en-US" sz="2800" b="1" dirty="0"/>
        </a:p>
      </dgm:t>
    </dgm:pt>
    <dgm:pt modelId="{DAC7F9E1-A3AF-45AA-9F53-205B5D0ECC25}" type="parTrans" cxnId="{8EFD4770-9132-479B-B8EE-5121F17F32A2}">
      <dgm:prSet/>
      <dgm:spPr/>
      <dgm:t>
        <a:bodyPr/>
        <a:lstStyle/>
        <a:p>
          <a:endParaRPr lang="en-US"/>
        </a:p>
      </dgm:t>
    </dgm:pt>
    <dgm:pt modelId="{97F5AF1B-4D0F-4D1D-9DFB-5F0BAE1F7E63}" type="sibTrans" cxnId="{8EFD4770-9132-479B-B8EE-5121F17F32A2}">
      <dgm:prSet/>
      <dgm:spPr/>
      <dgm:t>
        <a:bodyPr/>
        <a:lstStyle/>
        <a:p>
          <a:endParaRPr lang="en-US"/>
        </a:p>
      </dgm:t>
    </dgm:pt>
    <dgm:pt modelId="{9EDE1537-9B9F-4945-ADEB-FDA7C3C2EEA2}">
      <dgm:prSet custT="1"/>
      <dgm:spPr>
        <a:solidFill>
          <a:schemeClr val="tx1">
            <a:lumMod val="85000"/>
            <a:lumOff val="15000"/>
          </a:schemeClr>
        </a:solidFill>
      </dgm:spPr>
      <dgm:t>
        <a:bodyPr/>
        <a:lstStyle/>
        <a:p>
          <a:pPr>
            <a:lnSpc>
              <a:spcPct val="100000"/>
            </a:lnSpc>
          </a:pPr>
          <a:r>
            <a:rPr lang="en-US" sz="2800" b="1" dirty="0" smtClean="0"/>
            <a:t>Total Quality Management</a:t>
          </a:r>
          <a:endParaRPr lang="en-US" sz="2800" b="1" dirty="0"/>
        </a:p>
      </dgm:t>
    </dgm:pt>
    <dgm:pt modelId="{EAA4FB2D-80BD-43CD-95AA-67BAEAD948FA}" type="parTrans" cxnId="{FE43B608-76CA-4857-8D7D-98CDF3C1CE7C}">
      <dgm:prSet/>
      <dgm:spPr/>
      <dgm:t>
        <a:bodyPr/>
        <a:lstStyle/>
        <a:p>
          <a:endParaRPr lang="en-US"/>
        </a:p>
      </dgm:t>
    </dgm:pt>
    <dgm:pt modelId="{1E337B21-A535-40A4-8BAA-8C52961C7897}" type="sibTrans" cxnId="{FE43B608-76CA-4857-8D7D-98CDF3C1CE7C}">
      <dgm:prSet/>
      <dgm:spPr/>
      <dgm:t>
        <a:bodyPr/>
        <a:lstStyle/>
        <a:p>
          <a:endParaRPr lang="en-US"/>
        </a:p>
      </dgm:t>
    </dgm:pt>
    <dgm:pt modelId="{D21437F9-1C16-481F-9BFA-B378C92D9FED}">
      <dgm:prSet custT="1"/>
      <dgm:spPr>
        <a:solidFill>
          <a:schemeClr val="tx1">
            <a:lumMod val="65000"/>
            <a:lumOff val="35000"/>
          </a:schemeClr>
        </a:solidFill>
      </dgm:spPr>
      <dgm:t>
        <a:bodyPr/>
        <a:lstStyle/>
        <a:p>
          <a:pPr>
            <a:lnSpc>
              <a:spcPct val="100000"/>
            </a:lnSpc>
          </a:pPr>
          <a:r>
            <a:rPr lang="en-US" sz="2800" b="1" dirty="0" smtClean="0"/>
            <a:t>Contingency thinking</a:t>
          </a:r>
          <a:endParaRPr lang="en-US" sz="2800" b="1" dirty="0"/>
        </a:p>
      </dgm:t>
    </dgm:pt>
    <dgm:pt modelId="{E3A688B2-3A67-4432-A33D-F8F06614752B}" type="parTrans" cxnId="{7E9F0A27-9F67-491C-AC3B-22795CD91BE1}">
      <dgm:prSet/>
      <dgm:spPr/>
      <dgm:t>
        <a:bodyPr/>
        <a:lstStyle/>
        <a:p>
          <a:endParaRPr lang="en-US"/>
        </a:p>
      </dgm:t>
    </dgm:pt>
    <dgm:pt modelId="{882F2210-4C66-4B80-8502-3C3F916B562C}" type="sibTrans" cxnId="{7E9F0A27-9F67-491C-AC3B-22795CD91BE1}">
      <dgm:prSet/>
      <dgm:spPr/>
      <dgm:t>
        <a:bodyPr/>
        <a:lstStyle/>
        <a:p>
          <a:endParaRPr lang="en-US"/>
        </a:p>
      </dgm:t>
    </dgm:pt>
    <dgm:pt modelId="{E06C5050-96BF-4DA9-A3D4-DD3ABCCC9D4F}">
      <dgm:prSet custT="1"/>
      <dgm:spPr>
        <a:solidFill>
          <a:schemeClr val="bg1">
            <a:lumMod val="65000"/>
          </a:schemeClr>
        </a:solidFill>
      </dgm:spPr>
      <dgm:t>
        <a:bodyPr/>
        <a:lstStyle/>
        <a:p>
          <a:pPr>
            <a:lnSpc>
              <a:spcPct val="100000"/>
            </a:lnSpc>
          </a:pPr>
          <a:r>
            <a:rPr lang="en-US" sz="2800" b="1" dirty="0" smtClean="0"/>
            <a:t>Systems view of organizations</a:t>
          </a:r>
          <a:endParaRPr lang="en-US" sz="2800" b="1" dirty="0"/>
        </a:p>
      </dgm:t>
    </dgm:pt>
    <dgm:pt modelId="{6DA0039C-1F6E-4259-950D-628A8AC85938}" type="parTrans" cxnId="{FB71CBF8-4EC2-4D73-B761-1A8D1E7FA441}">
      <dgm:prSet/>
      <dgm:spPr/>
      <dgm:t>
        <a:bodyPr/>
        <a:lstStyle/>
        <a:p>
          <a:endParaRPr lang="en-US"/>
        </a:p>
      </dgm:t>
    </dgm:pt>
    <dgm:pt modelId="{1740BE7C-4C54-43E7-B19A-FFA12237B6D4}" type="sibTrans" cxnId="{FB71CBF8-4EC2-4D73-B761-1A8D1E7FA441}">
      <dgm:prSet/>
      <dgm:spPr/>
      <dgm:t>
        <a:bodyPr/>
        <a:lstStyle/>
        <a:p>
          <a:endParaRPr lang="en-US"/>
        </a:p>
      </dgm:t>
    </dgm:pt>
    <dgm:pt modelId="{646BCD82-F4AB-4507-BCD5-F67DBD8E1C2D}" type="pres">
      <dgm:prSet presAssocID="{6C3BFDE5-FCC8-4E94-ACCC-E2E682318782}" presName="diagram" presStyleCnt="0">
        <dgm:presLayoutVars>
          <dgm:chMax val="1"/>
          <dgm:dir/>
          <dgm:animLvl val="ctr"/>
          <dgm:resizeHandles val="exact"/>
        </dgm:presLayoutVars>
      </dgm:prSet>
      <dgm:spPr/>
      <dgm:t>
        <a:bodyPr/>
        <a:lstStyle/>
        <a:p>
          <a:endParaRPr lang="en-US"/>
        </a:p>
      </dgm:t>
    </dgm:pt>
    <dgm:pt modelId="{6249744B-83D2-441D-89C4-F2F2509EA549}" type="pres">
      <dgm:prSet presAssocID="{6C3BFDE5-FCC8-4E94-ACCC-E2E682318782}" presName="matrix" presStyleCnt="0"/>
      <dgm:spPr/>
    </dgm:pt>
    <dgm:pt modelId="{D1745181-F02C-440A-80E5-F4BD0D71288B}" type="pres">
      <dgm:prSet presAssocID="{6C3BFDE5-FCC8-4E94-ACCC-E2E682318782}" presName="tile1" presStyleLbl="node1" presStyleIdx="0" presStyleCnt="4" custLinFactNeighborX="-30000" custLinFactNeighborY="2500"/>
      <dgm:spPr/>
      <dgm:t>
        <a:bodyPr/>
        <a:lstStyle/>
        <a:p>
          <a:endParaRPr lang="en-US"/>
        </a:p>
      </dgm:t>
    </dgm:pt>
    <dgm:pt modelId="{927B9C12-20BB-4AD4-B311-B23F8D6E728F}" type="pres">
      <dgm:prSet presAssocID="{6C3BFDE5-FCC8-4E94-ACCC-E2E682318782}" presName="tile1text" presStyleLbl="node1" presStyleIdx="0" presStyleCnt="4">
        <dgm:presLayoutVars>
          <dgm:chMax val="0"/>
          <dgm:chPref val="0"/>
          <dgm:bulletEnabled val="1"/>
        </dgm:presLayoutVars>
      </dgm:prSet>
      <dgm:spPr/>
      <dgm:t>
        <a:bodyPr/>
        <a:lstStyle/>
        <a:p>
          <a:endParaRPr lang="en-US"/>
        </a:p>
      </dgm:t>
    </dgm:pt>
    <dgm:pt modelId="{AD99012F-FAD3-41E6-9281-A88FCB11FB9E}" type="pres">
      <dgm:prSet presAssocID="{6C3BFDE5-FCC8-4E94-ACCC-E2E682318782}" presName="tile2" presStyleLbl="node1" presStyleIdx="1" presStyleCnt="4" custLinFactNeighborY="2500"/>
      <dgm:spPr/>
      <dgm:t>
        <a:bodyPr/>
        <a:lstStyle/>
        <a:p>
          <a:endParaRPr lang="en-US"/>
        </a:p>
      </dgm:t>
    </dgm:pt>
    <dgm:pt modelId="{BEEB205F-0358-4C9E-B00C-BC19EF30805D}" type="pres">
      <dgm:prSet presAssocID="{6C3BFDE5-FCC8-4E94-ACCC-E2E682318782}" presName="tile2text" presStyleLbl="node1" presStyleIdx="1" presStyleCnt="4">
        <dgm:presLayoutVars>
          <dgm:chMax val="0"/>
          <dgm:chPref val="0"/>
          <dgm:bulletEnabled val="1"/>
        </dgm:presLayoutVars>
      </dgm:prSet>
      <dgm:spPr/>
      <dgm:t>
        <a:bodyPr/>
        <a:lstStyle/>
        <a:p>
          <a:endParaRPr lang="en-US"/>
        </a:p>
      </dgm:t>
    </dgm:pt>
    <dgm:pt modelId="{E2A8AC40-76BC-496A-AFEC-8A97A1A83EC0}" type="pres">
      <dgm:prSet presAssocID="{6C3BFDE5-FCC8-4E94-ACCC-E2E682318782}" presName="tile3" presStyleLbl="node1" presStyleIdx="2" presStyleCnt="4"/>
      <dgm:spPr/>
      <dgm:t>
        <a:bodyPr/>
        <a:lstStyle/>
        <a:p>
          <a:endParaRPr lang="en-US"/>
        </a:p>
      </dgm:t>
    </dgm:pt>
    <dgm:pt modelId="{DB3967D2-17E6-471A-97E2-AE986C2DD401}" type="pres">
      <dgm:prSet presAssocID="{6C3BFDE5-FCC8-4E94-ACCC-E2E682318782}" presName="tile3text" presStyleLbl="node1" presStyleIdx="2" presStyleCnt="4">
        <dgm:presLayoutVars>
          <dgm:chMax val="0"/>
          <dgm:chPref val="0"/>
          <dgm:bulletEnabled val="1"/>
        </dgm:presLayoutVars>
      </dgm:prSet>
      <dgm:spPr/>
      <dgm:t>
        <a:bodyPr/>
        <a:lstStyle/>
        <a:p>
          <a:endParaRPr lang="en-US"/>
        </a:p>
      </dgm:t>
    </dgm:pt>
    <dgm:pt modelId="{4F71FD2F-F1EA-42F0-8A80-8FAA5BCA391F}" type="pres">
      <dgm:prSet presAssocID="{6C3BFDE5-FCC8-4E94-ACCC-E2E682318782}" presName="tile4" presStyleLbl="node1" presStyleIdx="3" presStyleCnt="4"/>
      <dgm:spPr/>
      <dgm:t>
        <a:bodyPr/>
        <a:lstStyle/>
        <a:p>
          <a:endParaRPr lang="en-US"/>
        </a:p>
      </dgm:t>
    </dgm:pt>
    <dgm:pt modelId="{3BDEB356-9886-4697-A8B4-312DFF3AAB8E}" type="pres">
      <dgm:prSet presAssocID="{6C3BFDE5-FCC8-4E94-ACCC-E2E682318782}" presName="tile4text" presStyleLbl="node1" presStyleIdx="3" presStyleCnt="4">
        <dgm:presLayoutVars>
          <dgm:chMax val="0"/>
          <dgm:chPref val="0"/>
          <dgm:bulletEnabled val="1"/>
        </dgm:presLayoutVars>
      </dgm:prSet>
      <dgm:spPr/>
      <dgm:t>
        <a:bodyPr/>
        <a:lstStyle/>
        <a:p>
          <a:endParaRPr lang="en-US"/>
        </a:p>
      </dgm:t>
    </dgm:pt>
    <dgm:pt modelId="{73050B40-B71E-45A7-9B3D-E73066CB18D1}" type="pres">
      <dgm:prSet presAssocID="{6C3BFDE5-FCC8-4E94-ACCC-E2E682318782}" presName="centerTile" presStyleLbl="fgShp" presStyleIdx="0" presStyleCnt="1" custScaleX="181818" custScaleY="110000" custLinFactNeighborX="0" custLinFactNeighborY="2500">
        <dgm:presLayoutVars>
          <dgm:chMax val="0"/>
          <dgm:chPref val="0"/>
        </dgm:presLayoutVars>
      </dgm:prSet>
      <dgm:spPr/>
      <dgm:t>
        <a:bodyPr/>
        <a:lstStyle/>
        <a:p>
          <a:endParaRPr lang="en-US"/>
        </a:p>
      </dgm:t>
    </dgm:pt>
  </dgm:ptLst>
  <dgm:cxnLst>
    <dgm:cxn modelId="{23871127-8BFB-4287-8818-D1AD753FAEF5}" type="presOf" srcId="{E06C5050-96BF-4DA9-A3D4-DD3ABCCC9D4F}" destId="{D1745181-F02C-440A-80E5-F4BD0D71288B}" srcOrd="0" destOrd="0" presId="urn:microsoft.com/office/officeart/2005/8/layout/matrix1"/>
    <dgm:cxn modelId="{CE9E5074-9C04-43B9-88F2-CF57645C73A6}" type="presOf" srcId="{BB67425D-814F-4054-8479-0C1840D19BAA}" destId="{E2A8AC40-76BC-496A-AFEC-8A97A1A83EC0}" srcOrd="0" destOrd="0" presId="urn:microsoft.com/office/officeart/2005/8/layout/matrix1"/>
    <dgm:cxn modelId="{FB71CBF8-4EC2-4D73-B761-1A8D1E7FA441}" srcId="{73F471D3-3702-47A4-BD24-221D769965DD}" destId="{E06C5050-96BF-4DA9-A3D4-DD3ABCCC9D4F}" srcOrd="0" destOrd="0" parTransId="{6DA0039C-1F6E-4259-950D-628A8AC85938}" sibTransId="{1740BE7C-4C54-43E7-B19A-FFA12237B6D4}"/>
    <dgm:cxn modelId="{FE43B608-76CA-4857-8D7D-98CDF3C1CE7C}" srcId="{73F471D3-3702-47A4-BD24-221D769965DD}" destId="{9EDE1537-9B9F-4945-ADEB-FDA7C3C2EEA2}" srcOrd="3" destOrd="0" parTransId="{EAA4FB2D-80BD-43CD-95AA-67BAEAD948FA}" sibTransId="{1E337B21-A535-40A4-8BAA-8C52961C7897}"/>
    <dgm:cxn modelId="{CBC2D21A-35E0-406D-AA68-4509BDD43BE2}" type="presOf" srcId="{73F471D3-3702-47A4-BD24-221D769965DD}" destId="{73050B40-B71E-45A7-9B3D-E73066CB18D1}" srcOrd="0" destOrd="0" presId="urn:microsoft.com/office/officeart/2005/8/layout/matrix1"/>
    <dgm:cxn modelId="{9A81237E-5138-4914-8055-469F865BC7D4}" type="presOf" srcId="{6C3BFDE5-FCC8-4E94-ACCC-E2E682318782}" destId="{646BCD82-F4AB-4507-BCD5-F67DBD8E1C2D}" srcOrd="0" destOrd="0" presId="urn:microsoft.com/office/officeart/2005/8/layout/matrix1"/>
    <dgm:cxn modelId="{7E9F0A27-9F67-491C-AC3B-22795CD91BE1}" srcId="{73F471D3-3702-47A4-BD24-221D769965DD}" destId="{D21437F9-1C16-481F-9BFA-B378C92D9FED}" srcOrd="1" destOrd="0" parTransId="{E3A688B2-3A67-4432-A33D-F8F06614752B}" sibTransId="{882F2210-4C66-4B80-8502-3C3F916B562C}"/>
    <dgm:cxn modelId="{8BDBB175-D48D-4429-B3E6-2F699DF56F9B}" type="presOf" srcId="{D21437F9-1C16-481F-9BFA-B378C92D9FED}" destId="{AD99012F-FAD3-41E6-9281-A88FCB11FB9E}" srcOrd="0" destOrd="0" presId="urn:microsoft.com/office/officeart/2005/8/layout/matrix1"/>
    <dgm:cxn modelId="{79250D23-473B-4292-AB6F-F841792241DF}" type="presOf" srcId="{BB67425D-814F-4054-8479-0C1840D19BAA}" destId="{DB3967D2-17E6-471A-97E2-AE986C2DD401}" srcOrd="1" destOrd="0" presId="urn:microsoft.com/office/officeart/2005/8/layout/matrix1"/>
    <dgm:cxn modelId="{E128B40B-341F-45F4-8947-6DA7D97981AD}" type="presOf" srcId="{E06C5050-96BF-4DA9-A3D4-DD3ABCCC9D4F}" destId="{927B9C12-20BB-4AD4-B311-B23F8D6E728F}" srcOrd="1" destOrd="0" presId="urn:microsoft.com/office/officeart/2005/8/layout/matrix1"/>
    <dgm:cxn modelId="{8EFD4770-9132-479B-B8EE-5121F17F32A2}" srcId="{73F471D3-3702-47A4-BD24-221D769965DD}" destId="{BB67425D-814F-4054-8479-0C1840D19BAA}" srcOrd="2" destOrd="0" parTransId="{DAC7F9E1-A3AF-45AA-9F53-205B5D0ECC25}" sibTransId="{97F5AF1B-4D0F-4D1D-9DFB-5F0BAE1F7E63}"/>
    <dgm:cxn modelId="{D1CBCB3A-F3AD-4DE3-94F1-E8D7F8444477}" srcId="{6C3BFDE5-FCC8-4E94-ACCC-E2E682318782}" destId="{73F471D3-3702-47A4-BD24-221D769965DD}" srcOrd="0" destOrd="0" parTransId="{55D5B72C-5AAF-4BDB-8A6E-CA475CB9FF46}" sibTransId="{5B83C98D-612D-44C1-A301-444342383EF6}"/>
    <dgm:cxn modelId="{F6E67EA3-72AF-4420-974B-47AD7902E193}" type="presOf" srcId="{9EDE1537-9B9F-4945-ADEB-FDA7C3C2EEA2}" destId="{3BDEB356-9886-4697-A8B4-312DFF3AAB8E}" srcOrd="1" destOrd="0" presId="urn:microsoft.com/office/officeart/2005/8/layout/matrix1"/>
    <dgm:cxn modelId="{998BA000-B3BB-4579-9974-E1D221DE1422}" type="presOf" srcId="{9EDE1537-9B9F-4945-ADEB-FDA7C3C2EEA2}" destId="{4F71FD2F-F1EA-42F0-8A80-8FAA5BCA391F}" srcOrd="0" destOrd="0" presId="urn:microsoft.com/office/officeart/2005/8/layout/matrix1"/>
    <dgm:cxn modelId="{25D7EEF9-BACD-43AE-B974-25662299DD4A}" type="presOf" srcId="{D21437F9-1C16-481F-9BFA-B378C92D9FED}" destId="{BEEB205F-0358-4C9E-B00C-BC19EF30805D}" srcOrd="1" destOrd="0" presId="urn:microsoft.com/office/officeart/2005/8/layout/matrix1"/>
    <dgm:cxn modelId="{8BF0E800-F4B2-4E42-A1B0-B7FAC7F69B69}" type="presParOf" srcId="{646BCD82-F4AB-4507-BCD5-F67DBD8E1C2D}" destId="{6249744B-83D2-441D-89C4-F2F2509EA549}" srcOrd="0" destOrd="0" presId="urn:microsoft.com/office/officeart/2005/8/layout/matrix1"/>
    <dgm:cxn modelId="{4679F956-1C5E-4EA8-A495-F052D95C3ECC}" type="presParOf" srcId="{6249744B-83D2-441D-89C4-F2F2509EA549}" destId="{D1745181-F02C-440A-80E5-F4BD0D71288B}" srcOrd="0" destOrd="0" presId="urn:microsoft.com/office/officeart/2005/8/layout/matrix1"/>
    <dgm:cxn modelId="{9929D8CE-76C2-4CBA-A395-05A675BE057A}" type="presParOf" srcId="{6249744B-83D2-441D-89C4-F2F2509EA549}" destId="{927B9C12-20BB-4AD4-B311-B23F8D6E728F}" srcOrd="1" destOrd="0" presId="urn:microsoft.com/office/officeart/2005/8/layout/matrix1"/>
    <dgm:cxn modelId="{6D5B2381-D1E3-480F-BF94-AC9A98385908}" type="presParOf" srcId="{6249744B-83D2-441D-89C4-F2F2509EA549}" destId="{AD99012F-FAD3-41E6-9281-A88FCB11FB9E}" srcOrd="2" destOrd="0" presId="urn:microsoft.com/office/officeart/2005/8/layout/matrix1"/>
    <dgm:cxn modelId="{78587E97-A026-4ACC-AC26-C9518779A16E}" type="presParOf" srcId="{6249744B-83D2-441D-89C4-F2F2509EA549}" destId="{BEEB205F-0358-4C9E-B00C-BC19EF30805D}" srcOrd="3" destOrd="0" presId="urn:microsoft.com/office/officeart/2005/8/layout/matrix1"/>
    <dgm:cxn modelId="{1A7F2D00-78CD-496C-9B61-ADD4E97101F0}" type="presParOf" srcId="{6249744B-83D2-441D-89C4-F2F2509EA549}" destId="{E2A8AC40-76BC-496A-AFEC-8A97A1A83EC0}" srcOrd="4" destOrd="0" presId="urn:microsoft.com/office/officeart/2005/8/layout/matrix1"/>
    <dgm:cxn modelId="{B7D033DC-C5A1-4FEE-8D8D-FBE8489F79EA}" type="presParOf" srcId="{6249744B-83D2-441D-89C4-F2F2509EA549}" destId="{DB3967D2-17E6-471A-97E2-AE986C2DD401}" srcOrd="5" destOrd="0" presId="urn:microsoft.com/office/officeart/2005/8/layout/matrix1"/>
    <dgm:cxn modelId="{C1EF4FEE-42FE-49DB-B539-0AC8C475890C}" type="presParOf" srcId="{6249744B-83D2-441D-89C4-F2F2509EA549}" destId="{4F71FD2F-F1EA-42F0-8A80-8FAA5BCA391F}" srcOrd="6" destOrd="0" presId="urn:microsoft.com/office/officeart/2005/8/layout/matrix1"/>
    <dgm:cxn modelId="{C202A48A-F099-4F1B-BFDD-DA981B345275}" type="presParOf" srcId="{6249744B-83D2-441D-89C4-F2F2509EA549}" destId="{3BDEB356-9886-4697-A8B4-312DFF3AAB8E}" srcOrd="7" destOrd="0" presId="urn:microsoft.com/office/officeart/2005/8/layout/matrix1"/>
    <dgm:cxn modelId="{50C70A35-63E3-4880-BF9A-C0B0CC5D0B98}" type="presParOf" srcId="{646BCD82-F4AB-4507-BCD5-F67DBD8E1C2D}" destId="{73050B40-B71E-45A7-9B3D-E73066CB18D1}" srcOrd="1" destOrd="0" presId="urn:microsoft.com/office/officeart/2005/8/layout/matrix1"/>
  </dgm:cxnLst>
  <dgm:bg/>
  <dgm:whole/>
</dgm:dataModel>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F082581-20A9-4104-8198-70C3B3006484}" type="datetimeFigureOut">
              <a:rPr lang="en-US" smtClean="0"/>
              <a:pPr/>
              <a:t>8/31/2010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1BBE6F9-7DBA-4303-80A2-DB5F37BEEF0C}"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5019ECA-BBAC-45DB-AE0D-6538557E35B8}"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39D82DE-332A-4A5F-B850-650864AAEFD3}"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39D82DE-332A-4A5F-B850-650864AAEFD3}"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39D82DE-332A-4A5F-B850-650864AAEFD3}"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39D82DE-332A-4A5F-B850-650864AAEFD3}"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39D82DE-332A-4A5F-B850-650864AAEFD3}"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lnSpc>
                <a:spcPct val="150000"/>
              </a:lnSpc>
              <a:buFont typeface="Wingdings" pitchFamily="2" charset="2"/>
              <a:buChar char="v"/>
              <a:defRPr/>
            </a:pPr>
            <a:r>
              <a:rPr lang="en-US" sz="1200" b="1" dirty="0" smtClean="0">
                <a:solidFill>
                  <a:schemeClr val="accent2">
                    <a:lumMod val="50000"/>
                  </a:schemeClr>
                </a:solidFill>
                <a:latin typeface="Arial" pitchFamily="34" charset="0"/>
                <a:cs typeface="Arial" pitchFamily="34" charset="0"/>
              </a:rPr>
              <a:t> Initiative means eagerness to initiate actions without being asked to do so.</a:t>
            </a:r>
          </a:p>
          <a:p>
            <a:pPr eaLnBrk="1" hangingPunct="1">
              <a:lnSpc>
                <a:spcPct val="150000"/>
              </a:lnSpc>
              <a:buFont typeface="Wingdings" pitchFamily="2" charset="2"/>
              <a:buChar char="v"/>
              <a:defRPr/>
            </a:pPr>
            <a:r>
              <a:rPr lang="en-US" sz="1200" b="1" dirty="0" smtClean="0">
                <a:solidFill>
                  <a:schemeClr val="accent2">
                    <a:lumMod val="50000"/>
                  </a:schemeClr>
                </a:solidFill>
                <a:latin typeface="Arial" pitchFamily="34" charset="0"/>
                <a:cs typeface="Arial" pitchFamily="34" charset="0"/>
              </a:rPr>
              <a:t>Management should provide opportunity to its employees to suggest ideas, experiences&amp; new method of work. </a:t>
            </a:r>
          </a:p>
          <a:p>
            <a:endParaRPr lang="en-US" dirty="0"/>
          </a:p>
        </p:txBody>
      </p:sp>
      <p:sp>
        <p:nvSpPr>
          <p:cNvPr id="4" name="Slide Number Placeholder 3"/>
          <p:cNvSpPr>
            <a:spLocks noGrp="1"/>
          </p:cNvSpPr>
          <p:nvPr>
            <p:ph type="sldNum" sz="quarter" idx="10"/>
          </p:nvPr>
        </p:nvSpPr>
        <p:spPr/>
        <p:txBody>
          <a:bodyPr/>
          <a:lstStyle/>
          <a:p>
            <a:pPr>
              <a:defRPr/>
            </a:pPr>
            <a:fld id="{4538557D-4BDE-4608-9C50-5449890535C0}" type="slidenum">
              <a:rPr lang="en-US" smtClean="0"/>
              <a:pPr>
                <a:defRPr/>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39D82DE-332A-4A5F-B850-650864AAEFD3}"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39D82DE-332A-4A5F-B850-650864AAEFD3}"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39D82DE-332A-4A5F-B850-650864AAEFD3}"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39D82DE-332A-4A5F-B850-650864AAEFD3}"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1BBE6F9-7DBA-4303-80A2-DB5F37BEEF0C}"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39D82DE-332A-4A5F-B850-650864AAEFD3}"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39D82DE-332A-4A5F-B850-650864AAEFD3}"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1BBE6F9-7DBA-4303-80A2-DB5F37BEEF0C}"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1BBE6F9-7DBA-4303-80A2-DB5F37BEEF0C}"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5019ECA-BBAC-45DB-AE0D-6538557E35B8}"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B419324-F04F-41B3-8C4C-7218D9922543}"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1BBE6F9-7DBA-4303-80A2-DB5F37BEEF0C}"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B419324-F04F-41B3-8C4C-7218D9922543}"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D299700-C205-4541-B24B-0D42C11D84A6}" type="slidenum">
              <a:rPr lang="en-US"/>
              <a:pPr/>
              <a:t>29</a:t>
            </a:fld>
            <a:endParaRPr lang="en-US"/>
          </a:p>
        </p:txBody>
      </p:sp>
      <p:sp>
        <p:nvSpPr>
          <p:cNvPr id="384002" name="Rectangle 2"/>
          <p:cNvSpPr>
            <a:spLocks noGrp="1" noRot="1" noChangeAspect="1" noChangeArrowheads="1" noTextEdit="1"/>
          </p:cNvSpPr>
          <p:nvPr>
            <p:ph type="sldImg"/>
          </p:nvPr>
        </p:nvSpPr>
        <p:spPr>
          <a:xfrm>
            <a:off x="1144588" y="685800"/>
            <a:ext cx="4572000" cy="3429000"/>
          </a:xfrm>
          <a:ln/>
        </p:spPr>
      </p:sp>
      <p:sp>
        <p:nvSpPr>
          <p:cNvPr id="3840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B419324-F04F-41B3-8C4C-7218D9922543}"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1BBE6F9-7DBA-4303-80A2-DB5F37BEEF0C}" type="slidenum">
              <a:rPr lang="en-US" smtClean="0"/>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1BBE6F9-7DBA-4303-80A2-DB5F37BEEF0C}" type="slidenum">
              <a:rPr lang="en-US" smtClean="0"/>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1BBE6F9-7DBA-4303-80A2-DB5F37BEEF0C}" type="slidenum">
              <a:rPr lang="en-US" smtClean="0"/>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1BBE6F9-7DBA-4303-80A2-DB5F37BEEF0C}" type="slidenum">
              <a:rPr lang="en-US" smtClean="0"/>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1BBE6F9-7DBA-4303-80A2-DB5F37BEEF0C}" type="slidenum">
              <a:rPr lang="en-US" smtClean="0"/>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1BBE6F9-7DBA-4303-80A2-DB5F37BEEF0C}" type="slidenum">
              <a:rPr lang="en-US" smtClean="0"/>
              <a:pPr/>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1BBE6F9-7DBA-4303-80A2-DB5F37BEEF0C}" type="slidenum">
              <a:rPr lang="en-US" smtClean="0"/>
              <a:pPr/>
              <a:t>36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1BBE6F9-7DBA-4303-80A2-DB5F37BEEF0C}" type="slidenum">
              <a:rPr lang="en-US" smtClean="0"/>
              <a:pPr/>
              <a:t>37</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1BBE6F9-7DBA-4303-80A2-DB5F37BEEF0C}" type="slidenum">
              <a:rPr lang="en-US" smtClean="0"/>
              <a:pPr/>
              <a:t>38</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1BBE6F9-7DBA-4303-80A2-DB5F37BEEF0C}" type="slidenum">
              <a:rPr lang="en-US" smtClean="0"/>
              <a:pPr/>
              <a:t>39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D77D821-B388-4B51-A989-3CA40D436165}" type="slidenum">
              <a:rPr lang="en-US"/>
              <a:pPr/>
              <a:t>4</a:t>
            </a:fld>
            <a:endParaRPr lang="en-US"/>
          </a:p>
        </p:txBody>
      </p:sp>
      <p:sp>
        <p:nvSpPr>
          <p:cNvPr id="351234" name="Rectangle 2"/>
          <p:cNvSpPr>
            <a:spLocks noGrp="1" noRot="1" noChangeAspect="1" noChangeArrowheads="1" noTextEdit="1"/>
          </p:cNvSpPr>
          <p:nvPr>
            <p:ph type="sldImg"/>
          </p:nvPr>
        </p:nvSpPr>
        <p:spPr>
          <a:xfrm>
            <a:off x="1144588" y="685800"/>
            <a:ext cx="4572000" cy="3429000"/>
          </a:xfrm>
          <a:ln/>
        </p:spPr>
      </p:sp>
      <p:sp>
        <p:nvSpPr>
          <p:cNvPr id="3512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1BBE6F9-7DBA-4303-80A2-DB5F37BEEF0C}" type="slidenum">
              <a:rPr lang="en-US" smtClean="0"/>
              <a:pPr/>
              <a:t>40</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1BBE6F9-7DBA-4303-80A2-DB5F37BEEF0C}" type="slidenum">
              <a:rPr lang="en-US" smtClean="0"/>
              <a:pPr/>
              <a:t>41</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1BBE6F9-7DBA-4303-80A2-DB5F37BEEF0C}" type="slidenum">
              <a:rPr lang="en-US" smtClean="0"/>
              <a:pPr/>
              <a:t>42</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1BBE6F9-7DBA-4303-80A2-DB5F37BEEF0C}" type="slidenum">
              <a:rPr lang="en-US" smtClean="0"/>
              <a:pPr/>
              <a:t>43</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1BBE6F9-7DBA-4303-80A2-DB5F37BEEF0C}" type="slidenum">
              <a:rPr lang="en-US" smtClean="0"/>
              <a:pPr/>
              <a:t>44</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1BBE6F9-7DBA-4303-80A2-DB5F37BEEF0C}" type="slidenum">
              <a:rPr lang="en-US" smtClean="0"/>
              <a:pPr/>
              <a:t>45</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1BBE6F9-7DBA-4303-80A2-DB5F37BEEF0C}" type="slidenum">
              <a:rPr lang="en-US" smtClean="0"/>
              <a:pPr/>
              <a:t>46</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FBFC491-34EE-47AF-ABBF-14541C7EE6D1}" type="slidenum">
              <a:rPr lang="en-US"/>
              <a:pPr/>
              <a:t>47</a:t>
            </a:fld>
            <a:endParaRPr lang="en-US"/>
          </a:p>
        </p:txBody>
      </p:sp>
      <p:sp>
        <p:nvSpPr>
          <p:cNvPr id="55298" name="Rectangle 2"/>
          <p:cNvSpPr>
            <a:spLocks noGrp="1" noRot="1" noChangeAspect="1" noChangeArrowheads="1" noTextEdit="1"/>
          </p:cNvSpPr>
          <p:nvPr>
            <p:ph type="sldImg"/>
          </p:nvPr>
        </p:nvSpPr>
        <p:spPr bwMode="auto">
          <a:xfrm>
            <a:off x="1150938" y="692150"/>
            <a:ext cx="4556125" cy="3416300"/>
          </a:xfrm>
          <a:prstGeom prst="rect">
            <a:avLst/>
          </a:prstGeom>
          <a:noFill/>
          <a:ln w="12700" cap="flat">
            <a:solidFill>
              <a:schemeClr val="tx1"/>
            </a:solidFill>
            <a:miter lim="800000"/>
            <a:headEnd/>
            <a:tailEnd/>
          </a:ln>
        </p:spPr>
      </p:sp>
      <p:sp>
        <p:nvSpPr>
          <p:cNvPr id="55299" name="Rectangle 3"/>
          <p:cNvSpPr>
            <a:spLocks noGrp="1" noChangeArrowheads="1"/>
          </p:cNvSpPr>
          <p:nvPr>
            <p:ph type="body" idx="1"/>
          </p:nvPr>
        </p:nvSpPr>
        <p:spPr bwMode="auto">
          <a:xfrm>
            <a:off x="914400" y="4343400"/>
            <a:ext cx="5029200" cy="4114800"/>
          </a:xfrm>
          <a:prstGeom prst="rect">
            <a:avLst/>
          </a:prstGeom>
          <a:noFill/>
          <a:ln w="12700">
            <a:miter lim="800000"/>
            <a:headEnd/>
            <a:tailEnd/>
          </a:ln>
        </p:spPr>
        <p:txBody>
          <a:bodyPr lIns="90488" tIns="44450" rIns="90488" bIns="44450"/>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2800" dirty="0" smtClean="0"/>
              <a:t>The study of how managers should behave in order to motivate employees to achieve organizational goals.</a:t>
            </a:r>
          </a:p>
          <a:p>
            <a:endParaRPr lang="en-US"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C96A3B-E7BB-4A05-A1F7-F8CBAD52B261}" type="slidenum">
              <a:rPr lang="en-US"/>
              <a:pPr/>
              <a:t>48</a:t>
            </a:fld>
            <a:endParaRPr lang="en-US"/>
          </a:p>
        </p:txBody>
      </p:sp>
      <p:sp>
        <p:nvSpPr>
          <p:cNvPr id="34818" name="Rectangle 2"/>
          <p:cNvSpPr>
            <a:spLocks noGrp="1" noRot="1" noChangeAspect="1" noChangeArrowheads="1" noTextEdit="1"/>
          </p:cNvSpPr>
          <p:nvPr>
            <p:ph type="sldImg"/>
          </p:nvPr>
        </p:nvSpPr>
        <p:spPr>
          <a:ln cap="flat"/>
        </p:spPr>
      </p:sp>
      <p:sp>
        <p:nvSpPr>
          <p:cNvPr id="34819"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smtClean="0"/>
              <a:t>*</a:t>
            </a:r>
            <a:endParaRPr lang="en-US" sz="1200"/>
          </a:p>
        </p:txBody>
      </p:sp>
      <p:sp>
        <p:nvSpPr>
          <p:cNvPr id="5" name="Date Placeholder 4"/>
          <p:cNvSpPr>
            <a:spLocks noGrp="1"/>
          </p:cNvSpPr>
          <p:nvPr>
            <p:ph type="dt" idx="11"/>
          </p:nvPr>
        </p:nvSpPr>
        <p:spPr/>
        <p:txBody>
          <a:bodyPr/>
          <a:lstStyle/>
          <a:p>
            <a:r>
              <a:rPr lang="en-US" smtClean="0"/>
              <a:t>07/16/96</a:t>
            </a:r>
            <a:endParaRPr lang="en-US" sz="1200"/>
          </a:p>
        </p:txBody>
      </p:sp>
      <p:sp>
        <p:nvSpPr>
          <p:cNvPr id="6" name="Footer Placeholder 5"/>
          <p:cNvSpPr>
            <a:spLocks noGrp="1"/>
          </p:cNvSpPr>
          <p:nvPr>
            <p:ph type="ftr" sz="quarter" idx="12"/>
          </p:nvPr>
        </p:nvSpPr>
        <p:spPr/>
        <p:txBody>
          <a:bodyPr/>
          <a:lstStyle/>
          <a:p>
            <a:r>
              <a:rPr lang="en-US" smtClean="0"/>
              <a:t>*</a:t>
            </a:r>
            <a:endParaRPr lang="en-US" sz="1200"/>
          </a:p>
        </p:txBody>
      </p:sp>
      <p:sp>
        <p:nvSpPr>
          <p:cNvPr id="7" name="Slide Number Placeholder 6"/>
          <p:cNvSpPr>
            <a:spLocks noGrp="1"/>
          </p:cNvSpPr>
          <p:nvPr>
            <p:ph type="sldNum" sz="quarter" idx="13"/>
          </p:nvPr>
        </p:nvSpPr>
        <p:spPr/>
        <p:txBody>
          <a:bodyPr/>
          <a:lstStyle/>
          <a:p>
            <a:r>
              <a:rPr lang="en-US" smtClean="0"/>
              <a:t>##</a:t>
            </a:r>
            <a:endParaRPr 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592F495-6DE0-476D-BFE5-8C8722658638}" type="slidenum">
              <a:rPr lang="ar-SA" smtClean="0"/>
              <a:pPr/>
              <a:t>5</a:t>
            </a:fld>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smtClean="0"/>
              <a:t>*</a:t>
            </a:r>
            <a:endParaRPr lang="en-US" sz="1200"/>
          </a:p>
        </p:txBody>
      </p:sp>
      <p:sp>
        <p:nvSpPr>
          <p:cNvPr id="5" name="Date Placeholder 4"/>
          <p:cNvSpPr>
            <a:spLocks noGrp="1"/>
          </p:cNvSpPr>
          <p:nvPr>
            <p:ph type="dt" idx="11"/>
          </p:nvPr>
        </p:nvSpPr>
        <p:spPr/>
        <p:txBody>
          <a:bodyPr/>
          <a:lstStyle/>
          <a:p>
            <a:r>
              <a:rPr lang="en-US" smtClean="0"/>
              <a:t>07/16/96</a:t>
            </a:r>
            <a:endParaRPr lang="en-US" sz="1200"/>
          </a:p>
        </p:txBody>
      </p:sp>
      <p:sp>
        <p:nvSpPr>
          <p:cNvPr id="6" name="Footer Placeholder 5"/>
          <p:cNvSpPr>
            <a:spLocks noGrp="1"/>
          </p:cNvSpPr>
          <p:nvPr>
            <p:ph type="ftr" sz="quarter" idx="12"/>
          </p:nvPr>
        </p:nvSpPr>
        <p:spPr/>
        <p:txBody>
          <a:bodyPr/>
          <a:lstStyle/>
          <a:p>
            <a:r>
              <a:rPr lang="en-US" smtClean="0"/>
              <a:t>*</a:t>
            </a:r>
            <a:endParaRPr lang="en-US" sz="1200"/>
          </a:p>
        </p:txBody>
      </p:sp>
      <p:sp>
        <p:nvSpPr>
          <p:cNvPr id="7" name="Slide Number Placeholder 6"/>
          <p:cNvSpPr>
            <a:spLocks noGrp="1"/>
          </p:cNvSpPr>
          <p:nvPr>
            <p:ph type="sldNum" sz="quarter" idx="13"/>
          </p:nvPr>
        </p:nvSpPr>
        <p:spPr/>
        <p:txBody>
          <a:bodyPr/>
          <a:lstStyle/>
          <a:p>
            <a:r>
              <a:rPr lang="en-US" smtClean="0"/>
              <a:t>##</a:t>
            </a:r>
            <a:endParaRPr lang="en-US" sz="120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smtClean="0"/>
              <a:t>*</a:t>
            </a:r>
            <a:endParaRPr lang="en-US" sz="1200"/>
          </a:p>
        </p:txBody>
      </p:sp>
      <p:sp>
        <p:nvSpPr>
          <p:cNvPr id="5" name="Date Placeholder 4"/>
          <p:cNvSpPr>
            <a:spLocks noGrp="1"/>
          </p:cNvSpPr>
          <p:nvPr>
            <p:ph type="dt" idx="11"/>
          </p:nvPr>
        </p:nvSpPr>
        <p:spPr/>
        <p:txBody>
          <a:bodyPr/>
          <a:lstStyle/>
          <a:p>
            <a:r>
              <a:rPr lang="en-US" smtClean="0"/>
              <a:t>07/16/96</a:t>
            </a:r>
            <a:endParaRPr lang="en-US" sz="1200"/>
          </a:p>
        </p:txBody>
      </p:sp>
      <p:sp>
        <p:nvSpPr>
          <p:cNvPr id="6" name="Footer Placeholder 5"/>
          <p:cNvSpPr>
            <a:spLocks noGrp="1"/>
          </p:cNvSpPr>
          <p:nvPr>
            <p:ph type="ftr" sz="quarter" idx="12"/>
          </p:nvPr>
        </p:nvSpPr>
        <p:spPr/>
        <p:txBody>
          <a:bodyPr/>
          <a:lstStyle/>
          <a:p>
            <a:r>
              <a:rPr lang="en-US" smtClean="0"/>
              <a:t>*</a:t>
            </a:r>
            <a:endParaRPr lang="en-US" sz="1200"/>
          </a:p>
        </p:txBody>
      </p:sp>
      <p:sp>
        <p:nvSpPr>
          <p:cNvPr id="7" name="Slide Number Placeholder 6"/>
          <p:cNvSpPr>
            <a:spLocks noGrp="1"/>
          </p:cNvSpPr>
          <p:nvPr>
            <p:ph type="sldNum" sz="quarter" idx="13"/>
          </p:nvPr>
        </p:nvSpPr>
        <p:spPr/>
        <p:txBody>
          <a:bodyPr/>
          <a:lstStyle/>
          <a:p>
            <a:r>
              <a:rPr lang="en-US" smtClean="0"/>
              <a:t>##</a:t>
            </a:r>
            <a:endParaRPr lang="en-US" sz="120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smtClean="0"/>
              <a:t>*</a:t>
            </a:r>
            <a:endParaRPr lang="en-US" sz="1200"/>
          </a:p>
        </p:txBody>
      </p:sp>
      <p:sp>
        <p:nvSpPr>
          <p:cNvPr id="5" name="Date Placeholder 4"/>
          <p:cNvSpPr>
            <a:spLocks noGrp="1"/>
          </p:cNvSpPr>
          <p:nvPr>
            <p:ph type="dt" idx="11"/>
          </p:nvPr>
        </p:nvSpPr>
        <p:spPr/>
        <p:txBody>
          <a:bodyPr/>
          <a:lstStyle/>
          <a:p>
            <a:r>
              <a:rPr lang="en-US" smtClean="0"/>
              <a:t>07/16/96</a:t>
            </a:r>
            <a:endParaRPr lang="en-US" sz="1200"/>
          </a:p>
        </p:txBody>
      </p:sp>
      <p:sp>
        <p:nvSpPr>
          <p:cNvPr id="6" name="Footer Placeholder 5"/>
          <p:cNvSpPr>
            <a:spLocks noGrp="1"/>
          </p:cNvSpPr>
          <p:nvPr>
            <p:ph type="ftr" sz="quarter" idx="12"/>
          </p:nvPr>
        </p:nvSpPr>
        <p:spPr/>
        <p:txBody>
          <a:bodyPr/>
          <a:lstStyle/>
          <a:p>
            <a:r>
              <a:rPr lang="en-US" smtClean="0"/>
              <a:t>*</a:t>
            </a:r>
            <a:endParaRPr lang="en-US" sz="1200"/>
          </a:p>
        </p:txBody>
      </p:sp>
      <p:sp>
        <p:nvSpPr>
          <p:cNvPr id="7" name="Slide Number Placeholder 6"/>
          <p:cNvSpPr>
            <a:spLocks noGrp="1"/>
          </p:cNvSpPr>
          <p:nvPr>
            <p:ph type="sldNum" sz="quarter" idx="13"/>
          </p:nvPr>
        </p:nvSpPr>
        <p:spPr/>
        <p:txBody>
          <a:bodyPr/>
          <a:lstStyle/>
          <a:p>
            <a:r>
              <a:rPr lang="en-US" smtClean="0"/>
              <a:t>##</a:t>
            </a:r>
            <a:endParaRPr lang="en-US" sz="120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smtClean="0"/>
              <a:t>*</a:t>
            </a:r>
            <a:endParaRPr lang="en-US" sz="1200"/>
          </a:p>
        </p:txBody>
      </p:sp>
      <p:sp>
        <p:nvSpPr>
          <p:cNvPr id="5" name="Date Placeholder 4"/>
          <p:cNvSpPr>
            <a:spLocks noGrp="1"/>
          </p:cNvSpPr>
          <p:nvPr>
            <p:ph type="dt" idx="11"/>
          </p:nvPr>
        </p:nvSpPr>
        <p:spPr/>
        <p:txBody>
          <a:bodyPr/>
          <a:lstStyle/>
          <a:p>
            <a:r>
              <a:rPr lang="en-US" smtClean="0"/>
              <a:t>07/16/96</a:t>
            </a:r>
            <a:endParaRPr lang="en-US" sz="1200"/>
          </a:p>
        </p:txBody>
      </p:sp>
      <p:sp>
        <p:nvSpPr>
          <p:cNvPr id="6" name="Footer Placeholder 5"/>
          <p:cNvSpPr>
            <a:spLocks noGrp="1"/>
          </p:cNvSpPr>
          <p:nvPr>
            <p:ph type="ftr" sz="quarter" idx="12"/>
          </p:nvPr>
        </p:nvSpPr>
        <p:spPr/>
        <p:txBody>
          <a:bodyPr/>
          <a:lstStyle/>
          <a:p>
            <a:r>
              <a:rPr lang="en-US" smtClean="0"/>
              <a:t>*</a:t>
            </a:r>
            <a:endParaRPr lang="en-US" sz="1200"/>
          </a:p>
        </p:txBody>
      </p:sp>
      <p:sp>
        <p:nvSpPr>
          <p:cNvPr id="7" name="Slide Number Placeholder 6"/>
          <p:cNvSpPr>
            <a:spLocks noGrp="1"/>
          </p:cNvSpPr>
          <p:nvPr>
            <p:ph type="sldNum" sz="quarter" idx="13"/>
          </p:nvPr>
        </p:nvSpPr>
        <p:spPr/>
        <p:txBody>
          <a:bodyPr/>
          <a:lstStyle/>
          <a:p>
            <a:r>
              <a:rPr lang="en-US" smtClean="0"/>
              <a:t>##</a:t>
            </a:r>
            <a:endParaRPr lang="en-US" sz="120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smtClean="0"/>
              <a:t>*</a:t>
            </a:r>
            <a:endParaRPr lang="en-US" sz="1200"/>
          </a:p>
        </p:txBody>
      </p:sp>
      <p:sp>
        <p:nvSpPr>
          <p:cNvPr id="5" name="Date Placeholder 4"/>
          <p:cNvSpPr>
            <a:spLocks noGrp="1"/>
          </p:cNvSpPr>
          <p:nvPr>
            <p:ph type="dt" idx="11"/>
          </p:nvPr>
        </p:nvSpPr>
        <p:spPr/>
        <p:txBody>
          <a:bodyPr/>
          <a:lstStyle/>
          <a:p>
            <a:r>
              <a:rPr lang="en-US" smtClean="0"/>
              <a:t>07/16/96</a:t>
            </a:r>
            <a:endParaRPr lang="en-US" sz="1200"/>
          </a:p>
        </p:txBody>
      </p:sp>
      <p:sp>
        <p:nvSpPr>
          <p:cNvPr id="6" name="Footer Placeholder 5"/>
          <p:cNvSpPr>
            <a:spLocks noGrp="1"/>
          </p:cNvSpPr>
          <p:nvPr>
            <p:ph type="ftr" sz="quarter" idx="12"/>
          </p:nvPr>
        </p:nvSpPr>
        <p:spPr/>
        <p:txBody>
          <a:bodyPr/>
          <a:lstStyle/>
          <a:p>
            <a:r>
              <a:rPr lang="en-US" smtClean="0"/>
              <a:t>*</a:t>
            </a:r>
            <a:endParaRPr lang="en-US" sz="1200"/>
          </a:p>
        </p:txBody>
      </p:sp>
      <p:sp>
        <p:nvSpPr>
          <p:cNvPr id="7" name="Slide Number Placeholder 6"/>
          <p:cNvSpPr>
            <a:spLocks noGrp="1"/>
          </p:cNvSpPr>
          <p:nvPr>
            <p:ph type="sldNum" sz="quarter" idx="13"/>
          </p:nvPr>
        </p:nvSpPr>
        <p:spPr/>
        <p:txBody>
          <a:bodyPr/>
          <a:lstStyle/>
          <a:p>
            <a:r>
              <a:rPr lang="en-US" smtClean="0"/>
              <a:t>##</a:t>
            </a:r>
            <a:endParaRPr lang="en-US" sz="120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smtClean="0"/>
              <a:t>*</a:t>
            </a:r>
            <a:endParaRPr lang="en-US" sz="1200"/>
          </a:p>
        </p:txBody>
      </p:sp>
      <p:sp>
        <p:nvSpPr>
          <p:cNvPr id="5" name="Date Placeholder 4"/>
          <p:cNvSpPr>
            <a:spLocks noGrp="1"/>
          </p:cNvSpPr>
          <p:nvPr>
            <p:ph type="dt" idx="11"/>
          </p:nvPr>
        </p:nvSpPr>
        <p:spPr/>
        <p:txBody>
          <a:bodyPr/>
          <a:lstStyle/>
          <a:p>
            <a:r>
              <a:rPr lang="en-US" smtClean="0"/>
              <a:t>07/16/96</a:t>
            </a:r>
            <a:endParaRPr lang="en-US" sz="1200"/>
          </a:p>
        </p:txBody>
      </p:sp>
      <p:sp>
        <p:nvSpPr>
          <p:cNvPr id="6" name="Footer Placeholder 5"/>
          <p:cNvSpPr>
            <a:spLocks noGrp="1"/>
          </p:cNvSpPr>
          <p:nvPr>
            <p:ph type="ftr" sz="quarter" idx="12"/>
          </p:nvPr>
        </p:nvSpPr>
        <p:spPr/>
        <p:txBody>
          <a:bodyPr/>
          <a:lstStyle/>
          <a:p>
            <a:r>
              <a:rPr lang="en-US" smtClean="0"/>
              <a:t>*</a:t>
            </a:r>
            <a:endParaRPr lang="en-US" sz="1200"/>
          </a:p>
        </p:txBody>
      </p:sp>
      <p:sp>
        <p:nvSpPr>
          <p:cNvPr id="7" name="Slide Number Placeholder 6"/>
          <p:cNvSpPr>
            <a:spLocks noGrp="1"/>
          </p:cNvSpPr>
          <p:nvPr>
            <p:ph type="sldNum" sz="quarter" idx="13"/>
          </p:nvPr>
        </p:nvSpPr>
        <p:spPr/>
        <p:txBody>
          <a:bodyPr/>
          <a:lstStyle/>
          <a:p>
            <a:r>
              <a:rPr lang="en-US" smtClean="0"/>
              <a:t>##</a:t>
            </a:r>
            <a:endParaRPr lang="en-US" sz="120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7585C03-1E86-4786-820F-388FE305AE9E}" type="slidenum">
              <a:rPr lang="en-US"/>
              <a:pPr/>
              <a:t>56</a:t>
            </a:fld>
            <a:endParaRPr lang="en-US"/>
          </a:p>
        </p:txBody>
      </p:sp>
      <p:sp>
        <p:nvSpPr>
          <p:cNvPr id="388098" name="Rectangle 2"/>
          <p:cNvSpPr>
            <a:spLocks noGrp="1" noRot="1" noChangeAspect="1" noChangeArrowheads="1" noTextEdit="1"/>
          </p:cNvSpPr>
          <p:nvPr>
            <p:ph type="sldImg"/>
          </p:nvPr>
        </p:nvSpPr>
        <p:spPr>
          <a:xfrm>
            <a:off x="1144588" y="685800"/>
            <a:ext cx="4572000" cy="3429000"/>
          </a:xfrm>
          <a:ln/>
        </p:spPr>
      </p:sp>
      <p:sp>
        <p:nvSpPr>
          <p:cNvPr id="3880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29A2B19-E9F2-4567-839D-B781A3D11B50}" type="slidenum">
              <a:rPr lang="en-US"/>
              <a:pPr/>
              <a:t>57</a:t>
            </a:fld>
            <a:endParaRPr lang="en-US"/>
          </a:p>
        </p:txBody>
      </p:sp>
      <p:sp>
        <p:nvSpPr>
          <p:cNvPr id="228354" name="Rectangle 2"/>
          <p:cNvSpPr>
            <a:spLocks noGrp="1" noRot="1" noChangeAspect="1" noChangeArrowheads="1" noTextEdit="1"/>
          </p:cNvSpPr>
          <p:nvPr>
            <p:ph type="sldImg"/>
          </p:nvPr>
        </p:nvSpPr>
        <p:spPr>
          <a:ln/>
        </p:spPr>
      </p:sp>
      <p:sp>
        <p:nvSpPr>
          <p:cNvPr id="2283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1BBE6F9-7DBA-4303-80A2-DB5F37BEEF0C}" type="slidenum">
              <a:rPr lang="en-US" smtClean="0"/>
              <a:pPr/>
              <a:t>58</a:t>
            </a:fld>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7817C7E-3DA9-428E-B287-06FBF30748A5}" type="slidenum">
              <a:rPr lang="en-US"/>
              <a:pPr/>
              <a:t>59</a:t>
            </a:fld>
            <a:endParaRPr lang="en-US"/>
          </a:p>
        </p:txBody>
      </p:sp>
      <p:sp>
        <p:nvSpPr>
          <p:cNvPr id="49154" name="Rectangle 2"/>
          <p:cNvSpPr>
            <a:spLocks noGrp="1" noRot="1" noChangeAspect="1" noChangeArrowheads="1" noTextEdit="1"/>
          </p:cNvSpPr>
          <p:nvPr>
            <p:ph type="sldImg"/>
          </p:nvPr>
        </p:nvSpPr>
        <p:spPr>
          <a:ln cap="flat"/>
        </p:spPr>
      </p:sp>
      <p:sp>
        <p:nvSpPr>
          <p:cNvPr id="49155"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5019ECA-BBAC-45DB-AE0D-6538557E35B8}" type="slidenum">
              <a:rPr lang="en-US" smtClean="0"/>
              <a:pPr/>
              <a:t>6</a:t>
            </a:fld>
            <a:endParaRPr 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5019ECA-BBAC-45DB-AE0D-6538557E35B8}" type="slidenum">
              <a:rPr lang="en-US" smtClean="0"/>
              <a:pPr/>
              <a:t>60</a:t>
            </a:fld>
            <a:endParaRPr 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1BBE6F9-7DBA-4303-80A2-DB5F37BEEF0C}" type="slidenum">
              <a:rPr lang="en-US" smtClean="0"/>
              <a:pPr/>
              <a:t>61</a:t>
            </a:fld>
            <a:endParaRPr 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B419324-F04F-41B3-8C4C-7218D9922543}" type="slidenum">
              <a:rPr lang="en-US" smtClean="0"/>
              <a:pPr/>
              <a:t>62</a:t>
            </a:fld>
            <a:endParaRPr 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1BBE6F9-7DBA-4303-80A2-DB5F37BEEF0C}" type="slidenum">
              <a:rPr lang="en-US" smtClean="0"/>
              <a:pPr/>
              <a:t>64</a:t>
            </a:fld>
            <a:endParaRPr 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4BE0F0D-FCA1-4DD0-9CF8-DB63062D1FD6}" type="slidenum">
              <a:rPr lang="en-US"/>
              <a:pPr/>
              <a:t>65</a:t>
            </a:fld>
            <a:endParaRPr lang="en-US"/>
          </a:p>
        </p:txBody>
      </p:sp>
      <p:sp>
        <p:nvSpPr>
          <p:cNvPr id="57346" name="Rectangle 2"/>
          <p:cNvSpPr>
            <a:spLocks noGrp="1" noRot="1" noChangeAspect="1" noChangeArrowheads="1" noTextEdit="1"/>
          </p:cNvSpPr>
          <p:nvPr>
            <p:ph type="sldImg"/>
          </p:nvPr>
        </p:nvSpPr>
        <p:spPr>
          <a:ln cap="flat"/>
        </p:spPr>
      </p:sp>
      <p:sp>
        <p:nvSpPr>
          <p:cNvPr id="57347"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B419324-F04F-41B3-8C4C-7218D9922543}" type="slidenum">
              <a:rPr lang="en-US" smtClean="0"/>
              <a:pPr/>
              <a:t>66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5019ECA-BBAC-45DB-AE0D-6538557E35B8}"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b="1" dirty="0" smtClean="0">
                <a:solidFill>
                  <a:schemeClr val="accent2">
                    <a:lumMod val="50000"/>
                  </a:schemeClr>
                </a:solidFill>
                <a:latin typeface="Arial" pitchFamily="34" charset="0"/>
                <a:cs typeface="Arial" pitchFamily="34" charset="0"/>
              </a:rPr>
              <a:t>Work of all kinds must be divided &amp; subdivided and allotted to various persons according to their expertise in a particular area. </a:t>
            </a:r>
          </a:p>
          <a:p>
            <a:endParaRPr lang="en-US" dirty="0"/>
          </a:p>
        </p:txBody>
      </p:sp>
      <p:sp>
        <p:nvSpPr>
          <p:cNvPr id="4" name="Slide Number Placeholder 3"/>
          <p:cNvSpPr>
            <a:spLocks noGrp="1"/>
          </p:cNvSpPr>
          <p:nvPr>
            <p:ph type="sldNum" sz="quarter" idx="10"/>
          </p:nvPr>
        </p:nvSpPr>
        <p:spPr/>
        <p:txBody>
          <a:bodyPr/>
          <a:lstStyle/>
          <a:p>
            <a:pPr>
              <a:defRPr/>
            </a:pPr>
            <a:fld id="{4538557D-4BDE-4608-9C50-5449890535C0}" type="slidenum">
              <a:rPr lang="en-US" smtClean="0"/>
              <a:pPr>
                <a:defRPr/>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39D82DE-332A-4A5F-B850-650864AAEFD3}"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cut thruBlk="1"/>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cut thruBlk="1"/>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562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562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cut thruBlk="1"/>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830263"/>
            <a:ext cx="8421688" cy="96837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762000" y="2209800"/>
            <a:ext cx="3771900" cy="3810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86300" y="2209800"/>
            <a:ext cx="3771900" cy="1828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86300" y="4191000"/>
            <a:ext cx="3771900" cy="1828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advClick="0">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81000" y="830263"/>
            <a:ext cx="8421688" cy="968375"/>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762000" y="2209800"/>
            <a:ext cx="7696200" cy="3810000"/>
          </a:xfrm>
        </p:spPr>
        <p:txBody>
          <a:bodyPr/>
          <a:lstStyle/>
          <a:p>
            <a:endParaRPr lang="en-US"/>
          </a:p>
        </p:txBody>
      </p:sp>
    </p:spTree>
  </p:cSld>
  <p:clrMapOvr>
    <a:masterClrMapping/>
  </p:clrMapOvr>
  <p:transition spd="med" advClick="0">
    <p:wipe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Footer Placeholder 3"/>
          <p:cNvSpPr>
            <a:spLocks noGrp="1"/>
          </p:cNvSpPr>
          <p:nvPr>
            <p:ph type="ftr" sz="quarter" idx="10"/>
          </p:nvPr>
        </p:nvSpPr>
        <p:spPr/>
        <p:txBody>
          <a:bodyPr/>
          <a:lstStyle>
            <a:lvl1pPr>
              <a:defRPr/>
            </a:lvl1pPr>
          </a:lstStyle>
          <a:p>
            <a:r>
              <a:rPr lang="en-US"/>
              <a:t>Copyright © 2002 by South-Western</a:t>
            </a:r>
          </a:p>
        </p:txBody>
      </p:sp>
      <p:sp>
        <p:nvSpPr>
          <p:cNvPr id="5" name="Slide Number Placeholder 4"/>
          <p:cNvSpPr>
            <a:spLocks noGrp="1"/>
          </p:cNvSpPr>
          <p:nvPr>
            <p:ph type="sldNum" sz="quarter" idx="11"/>
          </p:nvPr>
        </p:nvSpPr>
        <p:spPr/>
        <p:txBody>
          <a:bodyPr/>
          <a:lstStyle>
            <a:lvl1pPr>
              <a:defRPr/>
            </a:lvl1pPr>
          </a:lstStyle>
          <a:p>
            <a:r>
              <a:rPr lang="en-US"/>
              <a:t>2–</a:t>
            </a:r>
            <a:fld id="{B67FE7B3-C173-403C-8423-A7BEE528B349}" type="slidenum">
              <a:rPr lang="en-US"/>
              <a:pPr/>
              <a:t>‹#›</a:t>
            </a:fld>
            <a:endParaRPr lang="en-US"/>
          </a:p>
        </p:txBody>
      </p:sp>
    </p:spTree>
  </p:cSld>
  <p:clrMapOvr>
    <a:masterClrMapping/>
  </p:clrMapOvr>
  <p:transition>
    <p:cut thruBlk="1"/>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a:t>Copyright © 2002 by South-Western</a:t>
            </a:r>
          </a:p>
        </p:txBody>
      </p:sp>
      <p:sp>
        <p:nvSpPr>
          <p:cNvPr id="5" name="Slide Number Placeholder 4"/>
          <p:cNvSpPr>
            <a:spLocks noGrp="1"/>
          </p:cNvSpPr>
          <p:nvPr>
            <p:ph type="sldNum" sz="quarter" idx="11"/>
          </p:nvPr>
        </p:nvSpPr>
        <p:spPr/>
        <p:txBody>
          <a:bodyPr/>
          <a:lstStyle>
            <a:lvl1pPr>
              <a:defRPr/>
            </a:lvl1pPr>
          </a:lstStyle>
          <a:p>
            <a:r>
              <a:rPr lang="en-US"/>
              <a:t>2–</a:t>
            </a:r>
            <a:fld id="{021DC632-2943-45F5-99B6-8A8F05D64DE9}" type="slidenum">
              <a:rPr lang="en-US"/>
              <a:pPr/>
              <a:t>‹#›</a:t>
            </a:fld>
            <a:endParaRPr lang="en-US"/>
          </a:p>
        </p:txBody>
      </p:sp>
    </p:spTree>
  </p:cSld>
  <p:clrMapOvr>
    <a:masterClrMapping/>
  </p:clrMapOvr>
  <p:transition>
    <p:cut thruBlk="1"/>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sz="quarter" idx="10"/>
          </p:nvPr>
        </p:nvSpPr>
        <p:spPr/>
        <p:txBody>
          <a:bodyPr/>
          <a:lstStyle>
            <a:lvl1pPr>
              <a:defRPr/>
            </a:lvl1pPr>
          </a:lstStyle>
          <a:p>
            <a:r>
              <a:rPr lang="en-US"/>
              <a:t>Copyright © 2002 by South-Western</a:t>
            </a:r>
          </a:p>
        </p:txBody>
      </p:sp>
      <p:sp>
        <p:nvSpPr>
          <p:cNvPr id="5" name="Slide Number Placeholder 4"/>
          <p:cNvSpPr>
            <a:spLocks noGrp="1"/>
          </p:cNvSpPr>
          <p:nvPr>
            <p:ph type="sldNum" sz="quarter" idx="11"/>
          </p:nvPr>
        </p:nvSpPr>
        <p:spPr/>
        <p:txBody>
          <a:bodyPr/>
          <a:lstStyle>
            <a:lvl1pPr>
              <a:defRPr/>
            </a:lvl1pPr>
          </a:lstStyle>
          <a:p>
            <a:r>
              <a:rPr lang="en-US"/>
              <a:t>2–</a:t>
            </a:r>
            <a:fld id="{76689820-2FE3-41F2-86AC-DB621BA215B5}" type="slidenum">
              <a:rPr lang="en-US"/>
              <a:pPr/>
              <a:t>‹#›</a:t>
            </a:fld>
            <a:endParaRPr lang="en-US"/>
          </a:p>
        </p:txBody>
      </p:sp>
    </p:spTree>
  </p:cSld>
  <p:clrMapOvr>
    <a:masterClrMapping/>
  </p:clrMapOvr>
  <p:transition>
    <p:cut thruBlk="1"/>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295400"/>
            <a:ext cx="36576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95400"/>
            <a:ext cx="36576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r>
              <a:rPr lang="en-US"/>
              <a:t>Copyright © 2002 by South-Western</a:t>
            </a:r>
          </a:p>
        </p:txBody>
      </p:sp>
      <p:sp>
        <p:nvSpPr>
          <p:cNvPr id="6" name="Slide Number Placeholder 5"/>
          <p:cNvSpPr>
            <a:spLocks noGrp="1"/>
          </p:cNvSpPr>
          <p:nvPr>
            <p:ph type="sldNum" sz="quarter" idx="11"/>
          </p:nvPr>
        </p:nvSpPr>
        <p:spPr/>
        <p:txBody>
          <a:bodyPr/>
          <a:lstStyle>
            <a:lvl1pPr>
              <a:defRPr/>
            </a:lvl1pPr>
          </a:lstStyle>
          <a:p>
            <a:r>
              <a:rPr lang="en-US"/>
              <a:t>2–</a:t>
            </a:r>
            <a:fld id="{1E5D2A9D-C9CE-45D0-800E-1B325AA689BC}" type="slidenum">
              <a:rPr lang="en-US"/>
              <a:pPr/>
              <a:t>‹#›</a:t>
            </a:fld>
            <a:endParaRPr lang="en-US"/>
          </a:p>
        </p:txBody>
      </p:sp>
    </p:spTree>
  </p:cSld>
  <p:clrMapOvr>
    <a:masterClrMapping/>
  </p:clrMapOvr>
  <p:transition>
    <p:cut thruBlk="1"/>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sz="quarter" idx="10"/>
          </p:nvPr>
        </p:nvSpPr>
        <p:spPr/>
        <p:txBody>
          <a:bodyPr/>
          <a:lstStyle>
            <a:lvl1pPr>
              <a:defRPr/>
            </a:lvl1pPr>
          </a:lstStyle>
          <a:p>
            <a:r>
              <a:rPr lang="en-US"/>
              <a:t>Copyright © 2002 by South-Western</a:t>
            </a:r>
          </a:p>
        </p:txBody>
      </p:sp>
      <p:sp>
        <p:nvSpPr>
          <p:cNvPr id="8" name="Slide Number Placeholder 7"/>
          <p:cNvSpPr>
            <a:spLocks noGrp="1"/>
          </p:cNvSpPr>
          <p:nvPr>
            <p:ph type="sldNum" sz="quarter" idx="11"/>
          </p:nvPr>
        </p:nvSpPr>
        <p:spPr/>
        <p:txBody>
          <a:bodyPr/>
          <a:lstStyle>
            <a:lvl1pPr>
              <a:defRPr/>
            </a:lvl1pPr>
          </a:lstStyle>
          <a:p>
            <a:r>
              <a:rPr lang="en-US"/>
              <a:t>2–</a:t>
            </a:r>
            <a:fld id="{E6B6A950-67E3-418F-8F2C-A38AF1998E1D}" type="slidenum">
              <a:rPr lang="en-US"/>
              <a:pPr/>
              <a:t>‹#›</a:t>
            </a:fld>
            <a:endParaRPr lang="en-US"/>
          </a:p>
        </p:txBody>
      </p:sp>
    </p:spTree>
  </p:cSld>
  <p:clrMapOvr>
    <a:masterClrMapping/>
  </p:clrMapOvr>
  <p:transition>
    <p:cut thruBlk="1"/>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lvl1pPr>
              <a:defRPr/>
            </a:lvl1pPr>
          </a:lstStyle>
          <a:p>
            <a:r>
              <a:rPr lang="en-US"/>
              <a:t>Copyright © 2002 by South-Western</a:t>
            </a:r>
          </a:p>
        </p:txBody>
      </p:sp>
      <p:sp>
        <p:nvSpPr>
          <p:cNvPr id="4" name="Slide Number Placeholder 3"/>
          <p:cNvSpPr>
            <a:spLocks noGrp="1"/>
          </p:cNvSpPr>
          <p:nvPr>
            <p:ph type="sldNum" sz="quarter" idx="11"/>
          </p:nvPr>
        </p:nvSpPr>
        <p:spPr/>
        <p:txBody>
          <a:bodyPr/>
          <a:lstStyle>
            <a:lvl1pPr>
              <a:defRPr/>
            </a:lvl1pPr>
          </a:lstStyle>
          <a:p>
            <a:r>
              <a:rPr lang="en-US"/>
              <a:t>2–</a:t>
            </a:r>
            <a:fld id="{9DD82545-288F-4B74-8B10-536E89AEB460}" type="slidenum">
              <a:rPr lang="en-US"/>
              <a:pPr/>
              <a:t>‹#›</a:t>
            </a:fld>
            <a:endParaRPr lang="en-US"/>
          </a:p>
        </p:txBody>
      </p:sp>
    </p:spTree>
  </p:cSld>
  <p:clrMapOvr>
    <a:masterClrMapping/>
  </p:clrMapOvr>
  <p:transition>
    <p:cut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cut thruBlk="1"/>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r>
              <a:rPr lang="en-US"/>
              <a:t>Copyright © 2002 by South-Western</a:t>
            </a:r>
          </a:p>
        </p:txBody>
      </p:sp>
      <p:sp>
        <p:nvSpPr>
          <p:cNvPr id="3" name="Slide Number Placeholder 2"/>
          <p:cNvSpPr>
            <a:spLocks noGrp="1"/>
          </p:cNvSpPr>
          <p:nvPr>
            <p:ph type="sldNum" sz="quarter" idx="11"/>
          </p:nvPr>
        </p:nvSpPr>
        <p:spPr/>
        <p:txBody>
          <a:bodyPr/>
          <a:lstStyle>
            <a:lvl1pPr>
              <a:defRPr/>
            </a:lvl1pPr>
          </a:lstStyle>
          <a:p>
            <a:r>
              <a:rPr lang="en-US"/>
              <a:t>2–</a:t>
            </a:r>
            <a:fld id="{9457F155-47A8-49DF-999C-C803B536ACF9}" type="slidenum">
              <a:rPr lang="en-US"/>
              <a:pPr/>
              <a:t>‹#›</a:t>
            </a:fld>
            <a:endParaRPr lang="en-US"/>
          </a:p>
        </p:txBody>
      </p:sp>
    </p:spTree>
  </p:cSld>
  <p:clrMapOvr>
    <a:masterClrMapping/>
  </p:clrMapOvr>
  <p:transition>
    <p:cut thruBlk="1"/>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en-US"/>
              <a:t>Copyright © 2002 by South-Western</a:t>
            </a:r>
          </a:p>
        </p:txBody>
      </p:sp>
      <p:sp>
        <p:nvSpPr>
          <p:cNvPr id="6" name="Slide Number Placeholder 5"/>
          <p:cNvSpPr>
            <a:spLocks noGrp="1"/>
          </p:cNvSpPr>
          <p:nvPr>
            <p:ph type="sldNum" sz="quarter" idx="11"/>
          </p:nvPr>
        </p:nvSpPr>
        <p:spPr/>
        <p:txBody>
          <a:bodyPr/>
          <a:lstStyle>
            <a:lvl1pPr>
              <a:defRPr/>
            </a:lvl1pPr>
          </a:lstStyle>
          <a:p>
            <a:r>
              <a:rPr lang="en-US"/>
              <a:t>2–</a:t>
            </a:r>
            <a:fld id="{80F48122-C86D-4069-95C4-E4046629A74E}" type="slidenum">
              <a:rPr lang="en-US"/>
              <a:pPr/>
              <a:t>‹#›</a:t>
            </a:fld>
            <a:endParaRPr lang="en-US"/>
          </a:p>
        </p:txBody>
      </p:sp>
    </p:spTree>
  </p:cSld>
  <p:clrMapOvr>
    <a:masterClrMapping/>
  </p:clrMapOvr>
  <p:transition>
    <p:cut thruBlk="1"/>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en-US"/>
              <a:t>Copyright © 2002 by South-Western</a:t>
            </a:r>
          </a:p>
        </p:txBody>
      </p:sp>
      <p:sp>
        <p:nvSpPr>
          <p:cNvPr id="6" name="Slide Number Placeholder 5"/>
          <p:cNvSpPr>
            <a:spLocks noGrp="1"/>
          </p:cNvSpPr>
          <p:nvPr>
            <p:ph type="sldNum" sz="quarter" idx="11"/>
          </p:nvPr>
        </p:nvSpPr>
        <p:spPr/>
        <p:txBody>
          <a:bodyPr/>
          <a:lstStyle>
            <a:lvl1pPr>
              <a:defRPr/>
            </a:lvl1pPr>
          </a:lstStyle>
          <a:p>
            <a:r>
              <a:rPr lang="en-US"/>
              <a:t>2–</a:t>
            </a:r>
            <a:fld id="{36ABABB7-BFEA-4544-9BDF-76427BE4BFDA}" type="slidenum">
              <a:rPr lang="en-US"/>
              <a:pPr/>
              <a:t>‹#›</a:t>
            </a:fld>
            <a:endParaRPr lang="en-US"/>
          </a:p>
        </p:txBody>
      </p:sp>
    </p:spTree>
  </p:cSld>
  <p:clrMapOvr>
    <a:masterClrMapping/>
  </p:clrMapOvr>
  <p:transition>
    <p:cut thruBlk="1"/>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a:t>Copyright © 2002 by South-Western</a:t>
            </a:r>
          </a:p>
        </p:txBody>
      </p:sp>
      <p:sp>
        <p:nvSpPr>
          <p:cNvPr id="5" name="Slide Number Placeholder 4"/>
          <p:cNvSpPr>
            <a:spLocks noGrp="1"/>
          </p:cNvSpPr>
          <p:nvPr>
            <p:ph type="sldNum" sz="quarter" idx="11"/>
          </p:nvPr>
        </p:nvSpPr>
        <p:spPr/>
        <p:txBody>
          <a:bodyPr/>
          <a:lstStyle>
            <a:lvl1pPr>
              <a:defRPr/>
            </a:lvl1pPr>
          </a:lstStyle>
          <a:p>
            <a:r>
              <a:rPr lang="en-US"/>
              <a:t>2–</a:t>
            </a:r>
            <a:fld id="{E4D2BD67-19F3-4D64-82AD-8F3B16F7C848}" type="slidenum">
              <a:rPr lang="en-US"/>
              <a:pPr/>
              <a:t>‹#›</a:t>
            </a:fld>
            <a:endParaRPr lang="en-US"/>
          </a:p>
        </p:txBody>
      </p:sp>
    </p:spTree>
  </p:cSld>
  <p:clrMapOvr>
    <a:masterClrMapping/>
  </p:clrMapOvr>
  <p:transition>
    <p:cut thruBlk="1"/>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562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562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a:t>Copyright © 2002 by South-Western</a:t>
            </a:r>
          </a:p>
        </p:txBody>
      </p:sp>
      <p:sp>
        <p:nvSpPr>
          <p:cNvPr id="5" name="Slide Number Placeholder 4"/>
          <p:cNvSpPr>
            <a:spLocks noGrp="1"/>
          </p:cNvSpPr>
          <p:nvPr>
            <p:ph type="sldNum" sz="quarter" idx="11"/>
          </p:nvPr>
        </p:nvSpPr>
        <p:spPr/>
        <p:txBody>
          <a:bodyPr/>
          <a:lstStyle>
            <a:lvl1pPr>
              <a:defRPr/>
            </a:lvl1pPr>
          </a:lstStyle>
          <a:p>
            <a:r>
              <a:rPr lang="en-US"/>
              <a:t>2–</a:t>
            </a:r>
            <a:fld id="{D726D10F-84E8-4337-AE1A-0CA1044AD879}" type="slidenum">
              <a:rPr lang="en-US"/>
              <a:pPr/>
              <a:t>‹#›</a:t>
            </a:fld>
            <a:endParaRPr lang="en-US"/>
          </a:p>
        </p:txBody>
      </p:sp>
    </p:spTree>
  </p:cSld>
  <p:clrMapOvr>
    <a:masterClrMapping/>
  </p:clrMapOvr>
  <p:transition>
    <p:cut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cut thruBlk="1"/>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295400"/>
            <a:ext cx="36576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95400"/>
            <a:ext cx="36576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cut thruBlk="1"/>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cut thruBlk="1"/>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cut thruBlk="1"/>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cut thruBlk="1"/>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cut thruBlk="1"/>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cut thruBlk="1"/>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blackWhite">
      <p:bgPr shadeToTitle="1">
        <a:gradFill rotWithShape="0">
          <a:gsLst>
            <a:gs pos="0">
              <a:schemeClr val="bg1"/>
            </a:gs>
            <a:gs pos="100000">
              <a:srgbClr val="C0C0C0"/>
            </a:gs>
          </a:gsLst>
          <a:path path="shape">
            <a:fillToRect l="50000" t="50000" r="50000" b="50000"/>
          </a:path>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457200"/>
            <a:ext cx="7772400" cy="685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295400"/>
            <a:ext cx="7772400" cy="4953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ransition>
    <p:cut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iterate type="wd">
                                    <p:tmPct val="100000"/>
                                  </p:iterate>
                                  <p:childTnLst>
                                    <p:set>
                                      <p:cBhvr>
                                        <p:cTn id="6" dur="1" fill="hold">
                                          <p:stCondLst>
                                            <p:cond delay="0"/>
                                          </p:stCondLst>
                                        </p:cTn>
                                        <p:tgtEl>
                                          <p:spTgt spid="1026"/>
                                        </p:tgtEl>
                                        <p:attrNameLst>
                                          <p:attrName>style.visibility</p:attrName>
                                        </p:attrNameLst>
                                      </p:cBhvr>
                                      <p:to>
                                        <p:strVal val="visible"/>
                                      </p:to>
                                    </p:set>
                                    <p:animEffect transition="in" filter="wipe(left)">
                                      <p:cBhvr>
                                        <p:cTn id="7" dur="3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autoUpdateAnimBg="0"/>
    </p:bldLst>
  </p:timing>
  <p:hf hdr="0" dt="0"/>
  <p:txStyles>
    <p:titleStyle>
      <a:lvl1pPr algn="l" rtl="0" fontAlgn="base">
        <a:spcBef>
          <a:spcPct val="0"/>
        </a:spcBef>
        <a:spcAft>
          <a:spcPct val="0"/>
        </a:spcAft>
        <a:defRPr sz="3200" u="sng">
          <a:solidFill>
            <a:srgbClr val="003366"/>
          </a:solidFill>
          <a:effectLst>
            <a:outerShdw blurRad="38100" dist="38100" dir="2700000" algn="tl">
              <a:srgbClr val="C0C0C0"/>
            </a:outerShdw>
          </a:effectLst>
          <a:latin typeface="+mj-lt"/>
          <a:ea typeface="+mj-ea"/>
          <a:cs typeface="+mj-cs"/>
        </a:defRPr>
      </a:lvl1pPr>
      <a:lvl2pPr algn="l" rtl="0" fontAlgn="base">
        <a:spcBef>
          <a:spcPct val="0"/>
        </a:spcBef>
        <a:spcAft>
          <a:spcPct val="0"/>
        </a:spcAft>
        <a:defRPr sz="3200" u="sng">
          <a:solidFill>
            <a:srgbClr val="003366"/>
          </a:solidFill>
          <a:effectLst>
            <a:outerShdw blurRad="38100" dist="38100" dir="2700000" algn="tl">
              <a:srgbClr val="C0C0C0"/>
            </a:outerShdw>
          </a:effectLst>
          <a:latin typeface="Tahoma" pitchFamily="34" charset="0"/>
        </a:defRPr>
      </a:lvl2pPr>
      <a:lvl3pPr algn="l" rtl="0" fontAlgn="base">
        <a:spcBef>
          <a:spcPct val="0"/>
        </a:spcBef>
        <a:spcAft>
          <a:spcPct val="0"/>
        </a:spcAft>
        <a:defRPr sz="3200" u="sng">
          <a:solidFill>
            <a:srgbClr val="003366"/>
          </a:solidFill>
          <a:effectLst>
            <a:outerShdw blurRad="38100" dist="38100" dir="2700000" algn="tl">
              <a:srgbClr val="C0C0C0"/>
            </a:outerShdw>
          </a:effectLst>
          <a:latin typeface="Tahoma" pitchFamily="34" charset="0"/>
        </a:defRPr>
      </a:lvl3pPr>
      <a:lvl4pPr algn="l" rtl="0" fontAlgn="base">
        <a:spcBef>
          <a:spcPct val="0"/>
        </a:spcBef>
        <a:spcAft>
          <a:spcPct val="0"/>
        </a:spcAft>
        <a:defRPr sz="3200" u="sng">
          <a:solidFill>
            <a:srgbClr val="003366"/>
          </a:solidFill>
          <a:effectLst>
            <a:outerShdw blurRad="38100" dist="38100" dir="2700000" algn="tl">
              <a:srgbClr val="C0C0C0"/>
            </a:outerShdw>
          </a:effectLst>
          <a:latin typeface="Tahoma" pitchFamily="34" charset="0"/>
        </a:defRPr>
      </a:lvl4pPr>
      <a:lvl5pPr algn="l" rtl="0" fontAlgn="base">
        <a:spcBef>
          <a:spcPct val="0"/>
        </a:spcBef>
        <a:spcAft>
          <a:spcPct val="0"/>
        </a:spcAft>
        <a:defRPr sz="3200" u="sng">
          <a:solidFill>
            <a:srgbClr val="003366"/>
          </a:solidFill>
          <a:effectLst>
            <a:outerShdw blurRad="38100" dist="38100" dir="2700000" algn="tl">
              <a:srgbClr val="C0C0C0"/>
            </a:outerShdw>
          </a:effectLst>
          <a:latin typeface="Tahoma" pitchFamily="34" charset="0"/>
        </a:defRPr>
      </a:lvl5pPr>
      <a:lvl6pPr marL="457200" algn="l" rtl="0" fontAlgn="base">
        <a:spcBef>
          <a:spcPct val="0"/>
        </a:spcBef>
        <a:spcAft>
          <a:spcPct val="0"/>
        </a:spcAft>
        <a:defRPr sz="3200" u="sng">
          <a:solidFill>
            <a:srgbClr val="003366"/>
          </a:solidFill>
          <a:effectLst>
            <a:outerShdw blurRad="38100" dist="38100" dir="2700000" algn="tl">
              <a:srgbClr val="C0C0C0"/>
            </a:outerShdw>
          </a:effectLst>
          <a:latin typeface="Tahoma" pitchFamily="34" charset="0"/>
        </a:defRPr>
      </a:lvl6pPr>
      <a:lvl7pPr marL="914400" algn="l" rtl="0" fontAlgn="base">
        <a:spcBef>
          <a:spcPct val="0"/>
        </a:spcBef>
        <a:spcAft>
          <a:spcPct val="0"/>
        </a:spcAft>
        <a:defRPr sz="3200" u="sng">
          <a:solidFill>
            <a:srgbClr val="003366"/>
          </a:solidFill>
          <a:effectLst>
            <a:outerShdw blurRad="38100" dist="38100" dir="2700000" algn="tl">
              <a:srgbClr val="C0C0C0"/>
            </a:outerShdw>
          </a:effectLst>
          <a:latin typeface="Tahoma" pitchFamily="34" charset="0"/>
        </a:defRPr>
      </a:lvl7pPr>
      <a:lvl8pPr marL="1371600" algn="l" rtl="0" fontAlgn="base">
        <a:spcBef>
          <a:spcPct val="0"/>
        </a:spcBef>
        <a:spcAft>
          <a:spcPct val="0"/>
        </a:spcAft>
        <a:defRPr sz="3200" u="sng">
          <a:solidFill>
            <a:srgbClr val="003366"/>
          </a:solidFill>
          <a:effectLst>
            <a:outerShdw blurRad="38100" dist="38100" dir="2700000" algn="tl">
              <a:srgbClr val="C0C0C0"/>
            </a:outerShdw>
          </a:effectLst>
          <a:latin typeface="Tahoma" pitchFamily="34" charset="0"/>
        </a:defRPr>
      </a:lvl8pPr>
      <a:lvl9pPr marL="1828800" algn="l" rtl="0" fontAlgn="base">
        <a:spcBef>
          <a:spcPct val="0"/>
        </a:spcBef>
        <a:spcAft>
          <a:spcPct val="0"/>
        </a:spcAft>
        <a:defRPr sz="3200" u="sng">
          <a:solidFill>
            <a:srgbClr val="003366"/>
          </a:solidFill>
          <a:effectLst>
            <a:outerShdw blurRad="38100" dist="38100" dir="2700000" algn="tl">
              <a:srgbClr val="C0C0C0"/>
            </a:outerShdw>
          </a:effectLst>
          <a:latin typeface="Tahoma" pitchFamily="34" charset="0"/>
        </a:defRPr>
      </a:lvl9pPr>
    </p:titleStyle>
    <p:bodyStyle>
      <a:lvl1pPr marL="173038" indent="-173038" algn="l" rtl="0" fontAlgn="base">
        <a:spcBef>
          <a:spcPct val="20000"/>
        </a:spcBef>
        <a:spcAft>
          <a:spcPct val="0"/>
        </a:spcAft>
        <a:buChar char="•"/>
        <a:defRPr sz="2800" b="1">
          <a:solidFill>
            <a:srgbClr val="003399"/>
          </a:solidFill>
          <a:effectLst>
            <a:outerShdw blurRad="38100" dist="38100" dir="2700000" algn="tl">
              <a:srgbClr val="C0C0C0"/>
            </a:outerShdw>
          </a:effectLst>
          <a:latin typeface="+mn-lt"/>
          <a:ea typeface="+mn-ea"/>
          <a:cs typeface="+mn-cs"/>
        </a:defRPr>
      </a:lvl1pPr>
      <a:lvl2pPr marL="568325" indent="-280988" algn="l" rtl="0" fontAlgn="base">
        <a:spcBef>
          <a:spcPct val="20000"/>
        </a:spcBef>
        <a:spcAft>
          <a:spcPct val="0"/>
        </a:spcAft>
        <a:buSzPct val="85000"/>
        <a:buFont typeface="Wingdings" pitchFamily="2" charset="2"/>
        <a:buChar char="v"/>
        <a:defRPr sz="2400" b="1">
          <a:solidFill>
            <a:srgbClr val="CC3300"/>
          </a:solidFill>
          <a:effectLst>
            <a:outerShdw blurRad="38100" dist="38100" dir="2700000" algn="tl">
              <a:srgbClr val="C0C0C0"/>
            </a:outerShdw>
          </a:effectLst>
          <a:latin typeface="Arial Narrow" pitchFamily="34" charset="0"/>
        </a:defRPr>
      </a:lvl2pPr>
      <a:lvl3pPr marL="977900" indent="-233363" algn="l" rtl="0" fontAlgn="base">
        <a:spcBef>
          <a:spcPct val="20000"/>
        </a:spcBef>
        <a:spcAft>
          <a:spcPct val="0"/>
        </a:spcAft>
        <a:buSzPct val="80000"/>
        <a:buFont typeface="Wingdings" pitchFamily="2" charset="2"/>
        <a:buChar char="Ø"/>
        <a:defRPr sz="2200" b="1" i="1">
          <a:solidFill>
            <a:srgbClr val="993300"/>
          </a:solidFill>
          <a:effectLst>
            <a:outerShdw blurRad="38100" dist="38100" dir="2700000" algn="tl">
              <a:srgbClr val="C0C0C0"/>
            </a:outerShdw>
          </a:effectLst>
          <a:latin typeface="+mn-lt"/>
        </a:defRPr>
      </a:lvl3pPr>
      <a:lvl4pPr marL="1262063" indent="-169863" algn="l" rtl="0" fontAlgn="base">
        <a:spcBef>
          <a:spcPct val="20000"/>
        </a:spcBef>
        <a:spcAft>
          <a:spcPct val="0"/>
        </a:spcAft>
        <a:buChar char="–"/>
        <a:defRPr>
          <a:solidFill>
            <a:schemeClr val="tx1"/>
          </a:solidFill>
          <a:effectLst>
            <a:outerShdw blurRad="38100" dist="38100" dir="2700000" algn="tl">
              <a:srgbClr val="C0C0C0"/>
            </a:outerShdw>
          </a:effectLst>
          <a:latin typeface="Arial" charset="0"/>
        </a:defRPr>
      </a:lvl4pPr>
      <a:lvl5pPr marL="1595438" indent="-160338" algn="l" rtl="0" fontAlgn="base">
        <a:spcBef>
          <a:spcPct val="20000"/>
        </a:spcBef>
        <a:spcAft>
          <a:spcPct val="0"/>
        </a:spcAft>
        <a:buChar char="»"/>
        <a:defRPr>
          <a:solidFill>
            <a:schemeClr val="tx1"/>
          </a:solidFill>
          <a:effectLst>
            <a:outerShdw blurRad="38100" dist="38100" dir="2700000" algn="tl">
              <a:srgbClr val="C0C0C0"/>
            </a:outerShdw>
          </a:effectLst>
          <a:latin typeface="+mn-lt"/>
        </a:defRPr>
      </a:lvl5pPr>
      <a:lvl6pPr marL="2052638" indent="-160338" algn="l" rtl="0" fontAlgn="base">
        <a:spcBef>
          <a:spcPct val="20000"/>
        </a:spcBef>
        <a:spcAft>
          <a:spcPct val="0"/>
        </a:spcAft>
        <a:buChar char="»"/>
        <a:defRPr>
          <a:solidFill>
            <a:schemeClr val="tx1"/>
          </a:solidFill>
          <a:effectLst>
            <a:outerShdw blurRad="38100" dist="38100" dir="2700000" algn="tl">
              <a:srgbClr val="C0C0C0"/>
            </a:outerShdw>
          </a:effectLst>
          <a:latin typeface="+mn-lt"/>
        </a:defRPr>
      </a:lvl6pPr>
      <a:lvl7pPr marL="2509838" indent="-160338" algn="l" rtl="0" fontAlgn="base">
        <a:spcBef>
          <a:spcPct val="20000"/>
        </a:spcBef>
        <a:spcAft>
          <a:spcPct val="0"/>
        </a:spcAft>
        <a:buChar char="»"/>
        <a:defRPr>
          <a:solidFill>
            <a:schemeClr val="tx1"/>
          </a:solidFill>
          <a:effectLst>
            <a:outerShdw blurRad="38100" dist="38100" dir="2700000" algn="tl">
              <a:srgbClr val="C0C0C0"/>
            </a:outerShdw>
          </a:effectLst>
          <a:latin typeface="+mn-lt"/>
        </a:defRPr>
      </a:lvl7pPr>
      <a:lvl8pPr marL="2967038" indent="-160338" algn="l" rtl="0" fontAlgn="base">
        <a:spcBef>
          <a:spcPct val="20000"/>
        </a:spcBef>
        <a:spcAft>
          <a:spcPct val="0"/>
        </a:spcAft>
        <a:buChar char="»"/>
        <a:defRPr>
          <a:solidFill>
            <a:schemeClr val="tx1"/>
          </a:solidFill>
          <a:effectLst>
            <a:outerShdw blurRad="38100" dist="38100" dir="2700000" algn="tl">
              <a:srgbClr val="C0C0C0"/>
            </a:outerShdw>
          </a:effectLst>
          <a:latin typeface="+mn-lt"/>
        </a:defRPr>
      </a:lvl8pPr>
      <a:lvl9pPr marL="3424238" indent="-160338" algn="l" rtl="0" fontAlgn="base">
        <a:spcBef>
          <a:spcPct val="20000"/>
        </a:spcBef>
        <a:spcAft>
          <a:spcPct val="0"/>
        </a:spcAft>
        <a:buChar char="»"/>
        <a:defRPr>
          <a:solidFill>
            <a:schemeClr val="tx1"/>
          </a:solidFill>
          <a:effectLst>
            <a:outerShdw blurRad="38100" dist="38100" dir="2700000" algn="tl">
              <a:srgbClr val="C0C0C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blackWhite">
      <p:bgPr shadeToTitle="1">
        <a:gradFill rotWithShape="0">
          <a:gsLst>
            <a:gs pos="0">
              <a:schemeClr val="bg1"/>
            </a:gs>
            <a:gs pos="100000">
              <a:srgbClr val="C0C0C0"/>
            </a:gs>
          </a:gsLst>
          <a:path path="shape">
            <a:fillToRect l="50000" t="50000" r="50000" b="50000"/>
          </a:path>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5562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1029" name="Rectangle 5"/>
          <p:cNvSpPr>
            <a:spLocks noGrp="1" noChangeArrowheads="1"/>
          </p:cNvSpPr>
          <p:nvPr>
            <p:ph type="ftr" sz="quarter" idx="3"/>
          </p:nvPr>
        </p:nvSpPr>
        <p:spPr bwMode="auto">
          <a:xfrm>
            <a:off x="685800" y="6451600"/>
            <a:ext cx="2895600" cy="228600"/>
          </a:xfrm>
          <a:prstGeom prst="rect">
            <a:avLst/>
          </a:prstGeom>
          <a:noFill/>
          <a:ln w="9525">
            <a:noFill/>
            <a:miter lim="800000"/>
            <a:headEnd/>
            <a:tailEnd/>
          </a:ln>
          <a:effectLst/>
        </p:spPr>
        <p:txBody>
          <a:bodyPr vert="horz" wrap="square" lIns="0" tIns="45720" rIns="91440" bIns="0" numCol="1" anchor="b" anchorCtr="0" compatLnSpc="1">
            <a:prstTxWarp prst="textNoShape">
              <a:avLst/>
            </a:prstTxWarp>
          </a:bodyPr>
          <a:lstStyle>
            <a:lvl1pPr>
              <a:spcBef>
                <a:spcPct val="0"/>
              </a:spcBef>
              <a:defRPr sz="1000" b="1">
                <a:effectLst>
                  <a:outerShdw blurRad="38100" dist="38100" dir="2700000" algn="tl">
                    <a:srgbClr val="C0C0C0"/>
                  </a:outerShdw>
                </a:effectLst>
              </a:defRPr>
            </a:lvl1pPr>
          </a:lstStyle>
          <a:p>
            <a:r>
              <a:rPr lang="en-US"/>
              <a:t>Copyright © 2002 by South-Western</a:t>
            </a:r>
          </a:p>
        </p:txBody>
      </p:sp>
      <p:sp>
        <p:nvSpPr>
          <p:cNvPr id="1030" name="Rectangle 6"/>
          <p:cNvSpPr>
            <a:spLocks noGrp="1" noChangeArrowheads="1"/>
          </p:cNvSpPr>
          <p:nvPr>
            <p:ph type="sldNum" sz="quarter" idx="4"/>
          </p:nvPr>
        </p:nvSpPr>
        <p:spPr bwMode="auto">
          <a:xfrm>
            <a:off x="6553200" y="6375400"/>
            <a:ext cx="1905000" cy="304800"/>
          </a:xfrm>
          <a:prstGeom prst="rect">
            <a:avLst/>
          </a:prstGeom>
          <a:noFill/>
          <a:ln w="9525">
            <a:noFill/>
            <a:miter lim="800000"/>
            <a:headEnd/>
            <a:tailEnd/>
          </a:ln>
          <a:effectLst/>
        </p:spPr>
        <p:txBody>
          <a:bodyPr vert="horz" wrap="square" lIns="91440" tIns="0" rIns="0" bIns="0" numCol="1" anchor="b" anchorCtr="0" compatLnSpc="1">
            <a:prstTxWarp prst="textNoShape">
              <a:avLst/>
            </a:prstTxWarp>
          </a:bodyPr>
          <a:lstStyle>
            <a:lvl1pPr algn="r">
              <a:spcBef>
                <a:spcPct val="0"/>
              </a:spcBef>
              <a:defRPr sz="1000" b="1">
                <a:effectLst>
                  <a:outerShdw blurRad="38100" dist="38100" dir="2700000" algn="tl">
                    <a:srgbClr val="C0C0C0"/>
                  </a:outerShdw>
                </a:effectLst>
                <a:cs typeface="Arial" charset="0"/>
              </a:defRPr>
            </a:lvl1pPr>
          </a:lstStyle>
          <a:p>
            <a:r>
              <a:rPr lang="en-US"/>
              <a:t>2–</a:t>
            </a:r>
            <a:fld id="{86CD8660-4ACA-418D-B8F5-13DA43DBB68C}" type="slidenum">
              <a:rPr lang="en-US"/>
              <a:pPr/>
              <a:t>‹#›</a:t>
            </a:fld>
            <a:endParaRPr lang="en-US"/>
          </a:p>
        </p:txBody>
      </p:sp>
      <p:sp>
        <p:nvSpPr>
          <p:cNvPr id="1027" name="Rectangle 3"/>
          <p:cNvSpPr>
            <a:spLocks noGrp="1" noChangeArrowheads="1"/>
          </p:cNvSpPr>
          <p:nvPr>
            <p:ph type="body" idx="1"/>
          </p:nvPr>
        </p:nvSpPr>
        <p:spPr bwMode="auto">
          <a:xfrm>
            <a:off x="838200" y="1295400"/>
            <a:ext cx="7467600" cy="4876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ransition>
    <p:cut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iterate type="wd">
                                    <p:tmPct val="100000"/>
                                  </p:iterate>
                                  <p:childTnLst>
                                    <p:set>
                                      <p:cBhvr>
                                        <p:cTn id="6" dur="1" fill="hold">
                                          <p:stCondLst>
                                            <p:cond delay="0"/>
                                          </p:stCondLst>
                                        </p:cTn>
                                        <p:tgtEl>
                                          <p:spTgt spid="1026"/>
                                        </p:tgtEl>
                                        <p:attrNameLst>
                                          <p:attrName>style.visibility</p:attrName>
                                        </p:attrNameLst>
                                      </p:cBhvr>
                                      <p:to>
                                        <p:strVal val="visible"/>
                                      </p:to>
                                    </p:set>
                                    <p:animEffect transition="in" filter="wipe(left)">
                                      <p:cBhvr>
                                        <p:cTn id="7" dur="3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27">
                                            <p:txEl>
                                              <p:pRg st="0" end="0"/>
                                            </p:txEl>
                                          </p:spTgt>
                                        </p:tgtEl>
                                        <p:attrNameLst>
                                          <p:attrName>style.visibility</p:attrName>
                                        </p:attrNameLst>
                                      </p:cBhvr>
                                      <p:to>
                                        <p:strVal val="visible"/>
                                      </p:to>
                                    </p:set>
                                    <p:animEffect transition="in" filter="wipe(left)">
                                      <p:cBhvr>
                                        <p:cTn id="12" dur="500"/>
                                        <p:tgtEl>
                                          <p:spTgt spid="1027">
                                            <p:txEl>
                                              <p:pRg st="0" end="0"/>
                                            </p:txEl>
                                          </p:spTgt>
                                        </p:tgtEl>
                                      </p:cBhvr>
                                    </p:animEffect>
                                  </p:childTnLst>
                                  <p:subTnLst>
                                    <p:animClr>
                                      <p:cBhvr override="childStyle">
                                        <p:cTn dur="1" fill="hold" display="0" masterRel="nextClick" afterEffect="1"/>
                                        <p:tgtEl>
                                          <p:spTgt spid="1027">
                                            <p:txEl>
                                              <p:pRg st="0" end="0"/>
                                            </p:txEl>
                                          </p:spTgt>
                                        </p:tgtEl>
                                        <p:attrNameLst>
                                          <p:attrName>ppt_c</p:attrName>
                                        </p:attrNameLst>
                                      </p:cBhvr>
                                      <p:to>
                                        <a:srgbClr val="777777"/>
                                      </p:to>
                                    </p:animClr>
                                  </p:sub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27">
                                            <p:txEl>
                                              <p:pRg st="1" end="1"/>
                                            </p:txEl>
                                          </p:spTgt>
                                        </p:tgtEl>
                                        <p:attrNameLst>
                                          <p:attrName>style.visibility</p:attrName>
                                        </p:attrNameLst>
                                      </p:cBhvr>
                                      <p:to>
                                        <p:strVal val="visible"/>
                                      </p:to>
                                    </p:set>
                                    <p:animEffect transition="in" filter="wipe(left)">
                                      <p:cBhvr>
                                        <p:cTn id="17" dur="500"/>
                                        <p:tgtEl>
                                          <p:spTgt spid="1027">
                                            <p:txEl>
                                              <p:pRg st="1" end="1"/>
                                            </p:txEl>
                                          </p:spTgt>
                                        </p:tgtEl>
                                      </p:cBhvr>
                                    </p:animEffect>
                                  </p:childTnLst>
                                  <p:subTnLst>
                                    <p:animClr>
                                      <p:cBhvr override="childStyle">
                                        <p:cTn dur="1" fill="hold" display="0" masterRel="nextClick" afterEffect="1"/>
                                        <p:tgtEl>
                                          <p:spTgt spid="1027">
                                            <p:txEl>
                                              <p:pRg st="1" end="1"/>
                                            </p:txEl>
                                          </p:spTgt>
                                        </p:tgtEl>
                                        <p:attrNameLst>
                                          <p:attrName>ppt_c</p:attrName>
                                        </p:attrNameLst>
                                      </p:cBhvr>
                                      <p:to>
                                        <a:srgbClr val="777777"/>
                                      </p:to>
                                    </p:animClr>
                                  </p:subTnLst>
                                </p:cTn>
                              </p:par>
                              <p:par>
                                <p:cTn id="18" presetID="22" presetClass="entr" presetSubtype="8" fill="hold" grpId="0" nodeType="withEffect">
                                  <p:stCondLst>
                                    <p:cond delay="0"/>
                                  </p:stCondLst>
                                  <p:childTnLst>
                                    <p:set>
                                      <p:cBhvr>
                                        <p:cTn id="19" dur="1" fill="hold">
                                          <p:stCondLst>
                                            <p:cond delay="0"/>
                                          </p:stCondLst>
                                        </p:cTn>
                                        <p:tgtEl>
                                          <p:spTgt spid="1027">
                                            <p:txEl>
                                              <p:pRg st="2" end="2"/>
                                            </p:txEl>
                                          </p:spTgt>
                                        </p:tgtEl>
                                        <p:attrNameLst>
                                          <p:attrName>style.visibility</p:attrName>
                                        </p:attrNameLst>
                                      </p:cBhvr>
                                      <p:to>
                                        <p:strVal val="visible"/>
                                      </p:to>
                                    </p:set>
                                    <p:animEffect transition="in" filter="wipe(left)">
                                      <p:cBhvr>
                                        <p:cTn id="20" dur="500"/>
                                        <p:tgtEl>
                                          <p:spTgt spid="1027">
                                            <p:txEl>
                                              <p:pRg st="2" end="2"/>
                                            </p:txEl>
                                          </p:spTgt>
                                        </p:tgtEl>
                                      </p:cBhvr>
                                    </p:animEffect>
                                  </p:childTnLst>
                                  <p:subTnLst>
                                    <p:animClr>
                                      <p:cBhvr override="childStyle">
                                        <p:cTn dur="1" fill="hold" display="0" masterRel="nextClick" afterEffect="1"/>
                                        <p:tgtEl>
                                          <p:spTgt spid="1027">
                                            <p:txEl>
                                              <p:pRg st="2" end="2"/>
                                            </p:txEl>
                                          </p:spTgt>
                                        </p:tgtEl>
                                        <p:attrNameLst>
                                          <p:attrName>ppt_c</p:attrName>
                                        </p:attrNameLst>
                                      </p:cBhvr>
                                      <p:to>
                                        <a:srgbClr val="777777"/>
                                      </p:to>
                                    </p:animClr>
                                  </p:subTnLst>
                                </p:cTn>
                              </p:par>
                              <p:par>
                                <p:cTn id="21" presetID="22" presetClass="entr" presetSubtype="8" fill="hold" grpId="0" nodeType="withEffect">
                                  <p:stCondLst>
                                    <p:cond delay="0"/>
                                  </p:stCondLst>
                                  <p:childTnLst>
                                    <p:set>
                                      <p:cBhvr>
                                        <p:cTn id="22" dur="1" fill="hold">
                                          <p:stCondLst>
                                            <p:cond delay="0"/>
                                          </p:stCondLst>
                                        </p:cTn>
                                        <p:tgtEl>
                                          <p:spTgt spid="1027">
                                            <p:txEl>
                                              <p:pRg st="3" end="3"/>
                                            </p:txEl>
                                          </p:spTgt>
                                        </p:tgtEl>
                                        <p:attrNameLst>
                                          <p:attrName>style.visibility</p:attrName>
                                        </p:attrNameLst>
                                      </p:cBhvr>
                                      <p:to>
                                        <p:strVal val="visible"/>
                                      </p:to>
                                    </p:set>
                                    <p:animEffect transition="in" filter="wipe(left)">
                                      <p:cBhvr>
                                        <p:cTn id="23" dur="500"/>
                                        <p:tgtEl>
                                          <p:spTgt spid="1027">
                                            <p:txEl>
                                              <p:pRg st="3" end="3"/>
                                            </p:txEl>
                                          </p:spTgt>
                                        </p:tgtEl>
                                      </p:cBhvr>
                                    </p:animEffect>
                                  </p:childTnLst>
                                  <p:subTnLst>
                                    <p:animClr>
                                      <p:cBhvr override="childStyle">
                                        <p:cTn dur="1" fill="hold" display="0" masterRel="nextClick" afterEffect="1"/>
                                        <p:tgtEl>
                                          <p:spTgt spid="1027">
                                            <p:txEl>
                                              <p:pRg st="3" end="3"/>
                                            </p:txEl>
                                          </p:spTgt>
                                        </p:tgtEl>
                                        <p:attrNameLst>
                                          <p:attrName>ppt_c</p:attrName>
                                        </p:attrNameLst>
                                      </p:cBhvr>
                                      <p:to>
                                        <a:srgbClr val="777777"/>
                                      </p:to>
                                    </p:animClr>
                                  </p:subTnLst>
                                </p:cTn>
                              </p:par>
                              <p:par>
                                <p:cTn id="24" presetID="22" presetClass="entr" presetSubtype="8" fill="hold" grpId="0" nodeType="withEffect">
                                  <p:stCondLst>
                                    <p:cond delay="0"/>
                                  </p:stCondLst>
                                  <p:childTnLst>
                                    <p:set>
                                      <p:cBhvr>
                                        <p:cTn id="25" dur="1" fill="hold">
                                          <p:stCondLst>
                                            <p:cond delay="0"/>
                                          </p:stCondLst>
                                        </p:cTn>
                                        <p:tgtEl>
                                          <p:spTgt spid="1027">
                                            <p:txEl>
                                              <p:pRg st="4" end="4"/>
                                            </p:txEl>
                                          </p:spTgt>
                                        </p:tgtEl>
                                        <p:attrNameLst>
                                          <p:attrName>style.visibility</p:attrName>
                                        </p:attrNameLst>
                                      </p:cBhvr>
                                      <p:to>
                                        <p:strVal val="visible"/>
                                      </p:to>
                                    </p:set>
                                    <p:animEffect transition="in" filter="wipe(left)">
                                      <p:cBhvr>
                                        <p:cTn id="26" dur="500"/>
                                        <p:tgtEl>
                                          <p:spTgt spid="1027">
                                            <p:txEl>
                                              <p:pRg st="4" end="4"/>
                                            </p:txEl>
                                          </p:spTgt>
                                        </p:tgtEl>
                                      </p:cBhvr>
                                    </p:animEffect>
                                  </p:childTnLst>
                                  <p:subTnLst>
                                    <p:animClr>
                                      <p:cBhvr override="childStyle">
                                        <p:cTn dur="1" fill="hold" display="0" masterRel="nextClick" afterEffect="1"/>
                                        <p:tgtEl>
                                          <p:spTgt spid="1027">
                                            <p:txEl>
                                              <p:pRg st="4" end="4"/>
                                            </p:txEl>
                                          </p:spTgt>
                                        </p:tgtEl>
                                        <p:attrNameLst>
                                          <p:attrName>ppt_c</p:attrName>
                                        </p:attrNameLst>
                                      </p:cBhvr>
                                      <p:to>
                                        <a:srgbClr val="777777"/>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autoUpdateAnimBg="0"/>
      <p:bldP spid="1027" grpId="0" build="p" bldLvl="2" autoUpdateAnimBg="0">
        <p:tmplLst>
          <p:tmpl lvl="1">
            <p:tnLst>
              <p:par>
                <p:cTn presetID="22" presetClass="entr" presetSubtype="8"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subTnLst>
                    <p:animClr>
                      <p:cBhvr override="childStyle">
                        <p:cTn dur="1" fill="hold" display="0" masterRel="nextClick" afterEffect="1"/>
                        <p:tgtEl>
                          <p:spTgt spid="1027"/>
                        </p:tgtEl>
                        <p:attrNameLst>
                          <p:attrName>ppt_c</p:attrName>
                        </p:attrNameLst>
                      </p:cBhvr>
                      <p:to>
                        <a:srgbClr val="777777"/>
                      </p:to>
                    </p:animClr>
                  </p:subTnLst>
                </p:cTn>
              </p:par>
            </p:tnLst>
          </p:tmpl>
          <p:tmpl lvl="2">
            <p:tnLst>
              <p:par>
                <p:cTn presetID="22" presetClass="entr" presetSubtype="8"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subTnLst>
                    <p:animClr>
                      <p:cBhvr override="childStyle">
                        <p:cTn dur="1" fill="hold" display="0" masterRel="nextClick" afterEffect="1"/>
                        <p:tgtEl>
                          <p:spTgt spid="1027"/>
                        </p:tgtEl>
                        <p:attrNameLst>
                          <p:attrName>ppt_c</p:attrName>
                        </p:attrNameLst>
                      </p:cBhvr>
                      <p:to>
                        <a:srgbClr val="777777"/>
                      </p:to>
                    </p:animClr>
                  </p:subTnLst>
                </p:cTn>
              </p:par>
            </p:tnLst>
          </p:tmpl>
          <p:tmpl lvl="3">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subTnLst>
                    <p:animClr>
                      <p:cBhvr override="childStyle">
                        <p:cTn dur="1" fill="hold" display="0" masterRel="nextClick" afterEffect="1"/>
                        <p:tgtEl>
                          <p:spTgt spid="1027"/>
                        </p:tgtEl>
                        <p:attrNameLst>
                          <p:attrName>ppt_c</p:attrName>
                        </p:attrNameLst>
                      </p:cBhvr>
                      <p:to>
                        <a:srgbClr val="777777"/>
                      </p:to>
                    </p:animClr>
                  </p:subTnLst>
                </p:cTn>
              </p:par>
            </p:tnLst>
          </p:tmpl>
          <p:tmpl lvl="4">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subTnLst>
                    <p:animClr>
                      <p:cBhvr override="childStyle">
                        <p:cTn dur="1" fill="hold" display="0" masterRel="nextClick" afterEffect="1"/>
                        <p:tgtEl>
                          <p:spTgt spid="1027"/>
                        </p:tgtEl>
                        <p:attrNameLst>
                          <p:attrName>ppt_c</p:attrName>
                        </p:attrNameLst>
                      </p:cBhvr>
                      <p:to>
                        <a:srgbClr val="777777"/>
                      </p:to>
                    </p:animClr>
                  </p:subTnLst>
                </p:cTn>
              </p:par>
            </p:tnLst>
          </p:tmpl>
          <p:tmpl lvl="5">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subTnLst>
                    <p:animClr>
                      <p:cBhvr override="childStyle">
                        <p:cTn dur="1" fill="hold" display="0" masterRel="nextClick" afterEffect="1"/>
                        <p:tgtEl>
                          <p:spTgt spid="1027"/>
                        </p:tgtEl>
                        <p:attrNameLst>
                          <p:attrName>ppt_c</p:attrName>
                        </p:attrNameLst>
                      </p:cBhvr>
                      <p:to>
                        <a:srgbClr val="777777"/>
                      </p:to>
                    </p:animClr>
                  </p:subTnLst>
                </p:cTn>
              </p:par>
            </p:tnLst>
          </p:tmpl>
        </p:tmplLst>
      </p:bldP>
    </p:bldLst>
  </p:timing>
  <p:hf hdr="0" dt="0"/>
  <p:txStyles>
    <p:titleStyle>
      <a:lvl1pPr algn="l" rtl="0" fontAlgn="base">
        <a:spcBef>
          <a:spcPct val="0"/>
        </a:spcBef>
        <a:spcAft>
          <a:spcPct val="0"/>
        </a:spcAft>
        <a:defRPr sz="3200" u="sng">
          <a:solidFill>
            <a:srgbClr val="003366"/>
          </a:solidFill>
          <a:effectLst>
            <a:outerShdw blurRad="38100" dist="38100" dir="2700000" algn="tl">
              <a:srgbClr val="C0C0C0"/>
            </a:outerShdw>
          </a:effectLst>
          <a:latin typeface="+mj-lt"/>
          <a:ea typeface="+mj-ea"/>
          <a:cs typeface="+mj-cs"/>
        </a:defRPr>
      </a:lvl1pPr>
      <a:lvl2pPr algn="l" rtl="0" fontAlgn="base">
        <a:spcBef>
          <a:spcPct val="0"/>
        </a:spcBef>
        <a:spcAft>
          <a:spcPct val="0"/>
        </a:spcAft>
        <a:defRPr sz="3200" u="sng">
          <a:solidFill>
            <a:srgbClr val="003366"/>
          </a:solidFill>
          <a:effectLst>
            <a:outerShdw blurRad="38100" dist="38100" dir="2700000" algn="tl">
              <a:srgbClr val="C0C0C0"/>
            </a:outerShdw>
          </a:effectLst>
          <a:latin typeface="Tahoma" pitchFamily="34" charset="0"/>
        </a:defRPr>
      </a:lvl2pPr>
      <a:lvl3pPr algn="l" rtl="0" fontAlgn="base">
        <a:spcBef>
          <a:spcPct val="0"/>
        </a:spcBef>
        <a:spcAft>
          <a:spcPct val="0"/>
        </a:spcAft>
        <a:defRPr sz="3200" u="sng">
          <a:solidFill>
            <a:srgbClr val="003366"/>
          </a:solidFill>
          <a:effectLst>
            <a:outerShdw blurRad="38100" dist="38100" dir="2700000" algn="tl">
              <a:srgbClr val="C0C0C0"/>
            </a:outerShdw>
          </a:effectLst>
          <a:latin typeface="Tahoma" pitchFamily="34" charset="0"/>
        </a:defRPr>
      </a:lvl3pPr>
      <a:lvl4pPr algn="l" rtl="0" fontAlgn="base">
        <a:spcBef>
          <a:spcPct val="0"/>
        </a:spcBef>
        <a:spcAft>
          <a:spcPct val="0"/>
        </a:spcAft>
        <a:defRPr sz="3200" u="sng">
          <a:solidFill>
            <a:srgbClr val="003366"/>
          </a:solidFill>
          <a:effectLst>
            <a:outerShdw blurRad="38100" dist="38100" dir="2700000" algn="tl">
              <a:srgbClr val="C0C0C0"/>
            </a:outerShdw>
          </a:effectLst>
          <a:latin typeface="Tahoma" pitchFamily="34" charset="0"/>
        </a:defRPr>
      </a:lvl4pPr>
      <a:lvl5pPr algn="l" rtl="0" fontAlgn="base">
        <a:spcBef>
          <a:spcPct val="0"/>
        </a:spcBef>
        <a:spcAft>
          <a:spcPct val="0"/>
        </a:spcAft>
        <a:defRPr sz="3200" u="sng">
          <a:solidFill>
            <a:srgbClr val="003366"/>
          </a:solidFill>
          <a:effectLst>
            <a:outerShdw blurRad="38100" dist="38100" dir="2700000" algn="tl">
              <a:srgbClr val="C0C0C0"/>
            </a:outerShdw>
          </a:effectLst>
          <a:latin typeface="Tahoma" pitchFamily="34" charset="0"/>
        </a:defRPr>
      </a:lvl5pPr>
      <a:lvl6pPr marL="457200" algn="l" rtl="0" fontAlgn="base">
        <a:spcBef>
          <a:spcPct val="0"/>
        </a:spcBef>
        <a:spcAft>
          <a:spcPct val="0"/>
        </a:spcAft>
        <a:defRPr sz="3200" u="sng">
          <a:solidFill>
            <a:srgbClr val="003366"/>
          </a:solidFill>
          <a:effectLst>
            <a:outerShdw blurRad="38100" dist="38100" dir="2700000" algn="tl">
              <a:srgbClr val="C0C0C0"/>
            </a:outerShdw>
          </a:effectLst>
          <a:latin typeface="Tahoma" pitchFamily="34" charset="0"/>
        </a:defRPr>
      </a:lvl6pPr>
      <a:lvl7pPr marL="914400" algn="l" rtl="0" fontAlgn="base">
        <a:spcBef>
          <a:spcPct val="0"/>
        </a:spcBef>
        <a:spcAft>
          <a:spcPct val="0"/>
        </a:spcAft>
        <a:defRPr sz="3200" u="sng">
          <a:solidFill>
            <a:srgbClr val="003366"/>
          </a:solidFill>
          <a:effectLst>
            <a:outerShdw blurRad="38100" dist="38100" dir="2700000" algn="tl">
              <a:srgbClr val="C0C0C0"/>
            </a:outerShdw>
          </a:effectLst>
          <a:latin typeface="Tahoma" pitchFamily="34" charset="0"/>
        </a:defRPr>
      </a:lvl7pPr>
      <a:lvl8pPr marL="1371600" algn="l" rtl="0" fontAlgn="base">
        <a:spcBef>
          <a:spcPct val="0"/>
        </a:spcBef>
        <a:spcAft>
          <a:spcPct val="0"/>
        </a:spcAft>
        <a:defRPr sz="3200" u="sng">
          <a:solidFill>
            <a:srgbClr val="003366"/>
          </a:solidFill>
          <a:effectLst>
            <a:outerShdw blurRad="38100" dist="38100" dir="2700000" algn="tl">
              <a:srgbClr val="C0C0C0"/>
            </a:outerShdw>
          </a:effectLst>
          <a:latin typeface="Tahoma" pitchFamily="34" charset="0"/>
        </a:defRPr>
      </a:lvl8pPr>
      <a:lvl9pPr marL="1828800" algn="l" rtl="0" fontAlgn="base">
        <a:spcBef>
          <a:spcPct val="0"/>
        </a:spcBef>
        <a:spcAft>
          <a:spcPct val="0"/>
        </a:spcAft>
        <a:defRPr sz="3200" u="sng">
          <a:solidFill>
            <a:srgbClr val="003366"/>
          </a:solidFill>
          <a:effectLst>
            <a:outerShdw blurRad="38100" dist="38100" dir="2700000" algn="tl">
              <a:srgbClr val="C0C0C0"/>
            </a:outerShdw>
          </a:effectLst>
          <a:latin typeface="Tahoma" pitchFamily="34" charset="0"/>
        </a:defRPr>
      </a:lvl9pPr>
    </p:titleStyle>
    <p:bodyStyle>
      <a:lvl1pPr marL="173038" indent="-173038" algn="l" rtl="0" fontAlgn="base">
        <a:spcBef>
          <a:spcPct val="20000"/>
        </a:spcBef>
        <a:spcAft>
          <a:spcPct val="0"/>
        </a:spcAft>
        <a:buChar char="•"/>
        <a:defRPr sz="2800" b="1">
          <a:solidFill>
            <a:srgbClr val="003399"/>
          </a:solidFill>
          <a:effectLst>
            <a:outerShdw blurRad="38100" dist="38100" dir="2700000" algn="tl">
              <a:srgbClr val="C0C0C0"/>
            </a:outerShdw>
          </a:effectLst>
          <a:latin typeface="+mn-lt"/>
          <a:ea typeface="+mn-ea"/>
          <a:cs typeface="+mn-cs"/>
        </a:defRPr>
      </a:lvl1pPr>
      <a:lvl2pPr marL="568325" indent="-280988" algn="l" rtl="0" fontAlgn="base">
        <a:spcBef>
          <a:spcPct val="20000"/>
        </a:spcBef>
        <a:spcAft>
          <a:spcPct val="0"/>
        </a:spcAft>
        <a:buSzPct val="85000"/>
        <a:buFont typeface="Wingdings" pitchFamily="2" charset="2"/>
        <a:buChar char="v"/>
        <a:defRPr sz="2400" b="1">
          <a:solidFill>
            <a:srgbClr val="CC3300"/>
          </a:solidFill>
          <a:effectLst>
            <a:outerShdw blurRad="38100" dist="38100" dir="2700000" algn="tl">
              <a:srgbClr val="C0C0C0"/>
            </a:outerShdw>
          </a:effectLst>
          <a:latin typeface="Arial Narrow" pitchFamily="34" charset="0"/>
        </a:defRPr>
      </a:lvl2pPr>
      <a:lvl3pPr marL="977900" indent="-233363" algn="l" rtl="0" fontAlgn="base">
        <a:spcBef>
          <a:spcPct val="20000"/>
        </a:spcBef>
        <a:spcAft>
          <a:spcPct val="0"/>
        </a:spcAft>
        <a:buSzPct val="80000"/>
        <a:buFont typeface="Wingdings" pitchFamily="2" charset="2"/>
        <a:buChar char="Ø"/>
        <a:defRPr sz="2200" b="1" i="1">
          <a:solidFill>
            <a:srgbClr val="993300"/>
          </a:solidFill>
          <a:effectLst>
            <a:outerShdw blurRad="38100" dist="38100" dir="2700000" algn="tl">
              <a:srgbClr val="C0C0C0"/>
            </a:outerShdw>
          </a:effectLst>
          <a:latin typeface="+mn-lt"/>
        </a:defRPr>
      </a:lvl3pPr>
      <a:lvl4pPr marL="1262063" indent="-169863" algn="l" rtl="0" fontAlgn="base">
        <a:spcBef>
          <a:spcPct val="20000"/>
        </a:spcBef>
        <a:spcAft>
          <a:spcPct val="0"/>
        </a:spcAft>
        <a:buChar char="–"/>
        <a:defRPr>
          <a:solidFill>
            <a:schemeClr val="tx1"/>
          </a:solidFill>
          <a:effectLst>
            <a:outerShdw blurRad="38100" dist="38100" dir="2700000" algn="tl">
              <a:srgbClr val="C0C0C0"/>
            </a:outerShdw>
          </a:effectLst>
          <a:latin typeface="Arial" charset="0"/>
        </a:defRPr>
      </a:lvl4pPr>
      <a:lvl5pPr marL="1595438" indent="-160338" algn="l" rtl="0" fontAlgn="base">
        <a:spcBef>
          <a:spcPct val="20000"/>
        </a:spcBef>
        <a:spcAft>
          <a:spcPct val="0"/>
        </a:spcAft>
        <a:buChar char="»"/>
        <a:defRPr>
          <a:solidFill>
            <a:schemeClr val="tx1"/>
          </a:solidFill>
          <a:effectLst>
            <a:outerShdw blurRad="38100" dist="38100" dir="2700000" algn="tl">
              <a:srgbClr val="C0C0C0"/>
            </a:outerShdw>
          </a:effectLst>
          <a:latin typeface="+mn-lt"/>
        </a:defRPr>
      </a:lvl5pPr>
      <a:lvl6pPr marL="2052638" indent="-160338" algn="l" rtl="0" fontAlgn="base">
        <a:spcBef>
          <a:spcPct val="20000"/>
        </a:spcBef>
        <a:spcAft>
          <a:spcPct val="0"/>
        </a:spcAft>
        <a:buChar char="»"/>
        <a:defRPr>
          <a:solidFill>
            <a:schemeClr val="tx1"/>
          </a:solidFill>
          <a:effectLst>
            <a:outerShdw blurRad="38100" dist="38100" dir="2700000" algn="tl">
              <a:srgbClr val="C0C0C0"/>
            </a:outerShdw>
          </a:effectLst>
          <a:latin typeface="+mn-lt"/>
        </a:defRPr>
      </a:lvl6pPr>
      <a:lvl7pPr marL="2509838" indent="-160338" algn="l" rtl="0" fontAlgn="base">
        <a:spcBef>
          <a:spcPct val="20000"/>
        </a:spcBef>
        <a:spcAft>
          <a:spcPct val="0"/>
        </a:spcAft>
        <a:buChar char="»"/>
        <a:defRPr>
          <a:solidFill>
            <a:schemeClr val="tx1"/>
          </a:solidFill>
          <a:effectLst>
            <a:outerShdw blurRad="38100" dist="38100" dir="2700000" algn="tl">
              <a:srgbClr val="C0C0C0"/>
            </a:outerShdw>
          </a:effectLst>
          <a:latin typeface="+mn-lt"/>
        </a:defRPr>
      </a:lvl7pPr>
      <a:lvl8pPr marL="2967038" indent="-160338" algn="l" rtl="0" fontAlgn="base">
        <a:spcBef>
          <a:spcPct val="20000"/>
        </a:spcBef>
        <a:spcAft>
          <a:spcPct val="0"/>
        </a:spcAft>
        <a:buChar char="»"/>
        <a:defRPr>
          <a:solidFill>
            <a:schemeClr val="tx1"/>
          </a:solidFill>
          <a:effectLst>
            <a:outerShdw blurRad="38100" dist="38100" dir="2700000" algn="tl">
              <a:srgbClr val="C0C0C0"/>
            </a:outerShdw>
          </a:effectLst>
          <a:latin typeface="+mn-lt"/>
        </a:defRPr>
      </a:lvl8pPr>
      <a:lvl9pPr marL="3424238" indent="-160338" algn="l" rtl="0" fontAlgn="base">
        <a:spcBef>
          <a:spcPct val="20000"/>
        </a:spcBef>
        <a:spcAft>
          <a:spcPct val="0"/>
        </a:spcAft>
        <a:buChar char="»"/>
        <a:defRPr>
          <a:solidFill>
            <a:schemeClr val="tx1"/>
          </a:solidFill>
          <a:effectLst>
            <a:outerShdw blurRad="38100" dist="38100" dir="2700000" algn="tl">
              <a:srgbClr val="C0C0C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21.wmf"/></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diagramData" Target="../diagrams/data2.xml"/><Relationship Id="rId7" Type="http://schemas.openxmlformats.org/officeDocument/2006/relationships/diagramData" Target="../diagrams/data3.xml"/><Relationship Id="rId2" Type="http://schemas.openxmlformats.org/officeDocument/2006/relationships/notesSlide" Target="../notesSlides/notesSlide28.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10" Type="http://schemas.openxmlformats.org/officeDocument/2006/relationships/diagramColors" Target="../diagrams/colors3.xml"/><Relationship Id="rId4" Type="http://schemas.openxmlformats.org/officeDocument/2006/relationships/diagramLayout" Target="../diagrams/layout2.xml"/><Relationship Id="rId9" Type="http://schemas.openxmlformats.org/officeDocument/2006/relationships/diagramQuickStyle" Target="../diagrams/quickStyle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www.telelavoro.rassegna.it/fad/socorg03/l4/taylor.htm" TargetMode="External"/><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9.xml"/><Relationship Id="rId1" Type="http://schemas.openxmlformats.org/officeDocument/2006/relationships/slideLayout" Target="../slideLayouts/slideLayout12.xml"/><Relationship Id="rId5" Type="http://schemas.openxmlformats.org/officeDocument/2006/relationships/image" Target="../media/image27.wmf"/><Relationship Id="rId4" Type="http://schemas.openxmlformats.org/officeDocument/2006/relationships/image" Target="../media/image26.png"/></Relationships>
</file>

<file path=ppt/slides/_rels/slide5.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5.wmf"/><Relationship Id="rId5" Type="http://schemas.openxmlformats.org/officeDocument/2006/relationships/image" Target="../media/image4.gif"/><Relationship Id="rId4" Type="http://schemas.openxmlformats.org/officeDocument/2006/relationships/image" Target="../media/image3.gif"/></Relationships>
</file>

<file path=ppt/slides/_rels/slide5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0.xml"/><Relationship Id="rId1" Type="http://schemas.openxmlformats.org/officeDocument/2006/relationships/slideLayout" Target="../slideLayouts/slideLayout12.xml"/><Relationship Id="rId6" Type="http://schemas.openxmlformats.org/officeDocument/2006/relationships/image" Target="../media/image30.wmf"/><Relationship Id="rId5" Type="http://schemas.openxmlformats.org/officeDocument/2006/relationships/image" Target="../media/image29.wmf"/><Relationship Id="rId4" Type="http://schemas.openxmlformats.org/officeDocument/2006/relationships/image" Target="../media/image28.wmf"/></Relationships>
</file>

<file path=ppt/slides/_rels/slide5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1.xml"/><Relationship Id="rId1" Type="http://schemas.openxmlformats.org/officeDocument/2006/relationships/slideLayout" Target="../slideLayouts/slideLayout12.xml"/><Relationship Id="rId6" Type="http://schemas.openxmlformats.org/officeDocument/2006/relationships/image" Target="../media/image33.png"/><Relationship Id="rId5" Type="http://schemas.openxmlformats.org/officeDocument/2006/relationships/image" Target="../media/image32.wmf"/><Relationship Id="rId4" Type="http://schemas.openxmlformats.org/officeDocument/2006/relationships/image" Target="../media/image31.wmf"/></Relationships>
</file>

<file path=ppt/slides/_rels/slide5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2.xml"/><Relationship Id="rId1" Type="http://schemas.openxmlformats.org/officeDocument/2006/relationships/slideLayout" Target="../slideLayouts/slideLayout12.xml"/><Relationship Id="rId5" Type="http://schemas.openxmlformats.org/officeDocument/2006/relationships/image" Target="../media/image35.wmf"/><Relationship Id="rId4" Type="http://schemas.openxmlformats.org/officeDocument/2006/relationships/image" Target="../media/image34.gif"/></Relationships>
</file>

<file path=ppt/slides/_rels/slide5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3.xml"/><Relationship Id="rId1" Type="http://schemas.openxmlformats.org/officeDocument/2006/relationships/slideLayout" Target="../slideLayouts/slideLayout12.xml"/><Relationship Id="rId4" Type="http://schemas.openxmlformats.org/officeDocument/2006/relationships/image" Target="../media/image36.png"/></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3" Type="http://schemas.openxmlformats.org/officeDocument/2006/relationships/diagramData" Target="../diagrams/data4.xml"/><Relationship Id="rId2" Type="http://schemas.openxmlformats.org/officeDocument/2006/relationships/notesSlide" Target="../notesSlides/notesSlide58.xml"/><Relationship Id="rId1" Type="http://schemas.openxmlformats.org/officeDocument/2006/relationships/slideLayout" Target="../slideLayouts/slideLayout6.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0.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5.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00200"/>
            <a:ext cx="7772400" cy="1470025"/>
          </a:xfrm>
        </p:spPr>
        <p:txBody>
          <a:bodyPr/>
          <a:lstStyle/>
          <a:p>
            <a:pPr algn="ctr"/>
            <a:r>
              <a:rPr lang="en-US" dirty="0" smtClean="0"/>
              <a:t>Session 2</a:t>
            </a:r>
            <a:endParaRPr lang="en-US" dirty="0"/>
          </a:p>
        </p:txBody>
      </p:sp>
      <p:sp>
        <p:nvSpPr>
          <p:cNvPr id="3" name="Subtitle 2"/>
          <p:cNvSpPr>
            <a:spLocks noGrp="1"/>
          </p:cNvSpPr>
          <p:nvPr>
            <p:ph type="subTitle" idx="1"/>
          </p:nvPr>
        </p:nvSpPr>
        <p:spPr>
          <a:xfrm>
            <a:off x="381000" y="2286000"/>
            <a:ext cx="8382000" cy="3200400"/>
          </a:xfrm>
        </p:spPr>
        <p:txBody>
          <a:bodyPr/>
          <a:lstStyle/>
          <a:p>
            <a:pPr>
              <a:lnSpc>
                <a:spcPct val="150000"/>
              </a:lnSpc>
            </a:pPr>
            <a:r>
              <a:rPr lang="en-US" sz="5400" dirty="0" smtClean="0">
                <a:effectLst>
                  <a:outerShdw blurRad="38100" dist="38100" dir="2700000" algn="tl">
                    <a:srgbClr val="000000">
                      <a:alpha val="43137"/>
                    </a:srgbClr>
                  </a:outerShdw>
                </a:effectLst>
                <a:latin typeface="Algerian" pitchFamily="82" charset="0"/>
              </a:rPr>
              <a:t>EVOLUTION OF MANAGEMENT  THOUGHT</a:t>
            </a:r>
            <a:endParaRPr lang="en-US" sz="5400" dirty="0">
              <a:effectLst>
                <a:outerShdw blurRad="38100" dist="38100" dir="2700000" algn="tl">
                  <a:srgbClr val="000000">
                    <a:alpha val="43137"/>
                  </a:srgbClr>
                </a:outerShdw>
              </a:effectLst>
              <a:latin typeface="Algerian" pitchFamily="82" charset="0"/>
            </a:endParaRPr>
          </a:p>
        </p:txBody>
      </p:sp>
    </p:spTree>
  </p:cSld>
  <p:clrMapOvr>
    <a:masterClrMapping/>
  </p:clrMapOvr>
  <p:transition>
    <p:cut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457200" y="1752600"/>
            <a:ext cx="8229600" cy="15779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sng" strike="noStrike" kern="0" cap="none" spc="0" normalizeH="0" baseline="0" noProof="0" dirty="0" smtClean="0">
                <a:ln>
                  <a:noFill/>
                </a:ln>
                <a:solidFill>
                  <a:srgbClr val="003399"/>
                </a:solidFill>
                <a:effectLst>
                  <a:outerShdw blurRad="38100" dist="38100" dir="2700000" algn="tl">
                    <a:srgbClr val="C0C0C0"/>
                  </a:outerShdw>
                </a:effectLst>
                <a:uLnTx/>
                <a:uFillTx/>
                <a:latin typeface="+mj-lt"/>
                <a:ea typeface="+mj-ea"/>
                <a:cs typeface="+mj-cs"/>
              </a:rPr>
              <a:t>3. Unity of Command</a:t>
            </a:r>
            <a:endParaRPr kumimoji="0" lang="en-US" sz="5400" b="1" i="0" u="sng" strike="noStrike" kern="0" cap="none" spc="0" normalizeH="0" baseline="0" noProof="0" dirty="0">
              <a:ln>
                <a:noFill/>
              </a:ln>
              <a:solidFill>
                <a:srgbClr val="003399"/>
              </a:solidFill>
              <a:effectLst>
                <a:outerShdw blurRad="38100" dist="38100" dir="2700000" algn="tl">
                  <a:srgbClr val="C0C0C0"/>
                </a:outerShdw>
              </a:effectLst>
              <a:uLnTx/>
              <a:uFillTx/>
              <a:latin typeface="+mj-lt"/>
              <a:ea typeface="+mj-ea"/>
              <a:cs typeface="+mj-cs"/>
            </a:endParaRPr>
          </a:p>
        </p:txBody>
      </p:sp>
      <p:pic>
        <p:nvPicPr>
          <p:cNvPr id="5" name="Picture 4" descr="0130478550085.jpg"/>
          <p:cNvPicPr>
            <a:picLocks noChangeAspect="1"/>
          </p:cNvPicPr>
          <p:nvPr/>
        </p:nvPicPr>
        <p:blipFill>
          <a:blip r:embed="rId3"/>
          <a:stretch>
            <a:fillRect/>
          </a:stretch>
        </p:blipFill>
        <p:spPr>
          <a:xfrm>
            <a:off x="3124200" y="3581400"/>
            <a:ext cx="2809735" cy="1905000"/>
          </a:xfrm>
          <a:prstGeom prst="rect">
            <a:avLst/>
          </a:prstGeom>
          <a:ln>
            <a:noFill/>
          </a:ln>
          <a:effectLst>
            <a:softEdge rad="112500"/>
          </a:effectLst>
        </p:spPr>
      </p:pic>
    </p:spTree>
  </p:cSld>
  <p:clrMapOvr>
    <a:masterClrMapping/>
  </p:clrMapOvr>
  <p:transition>
    <p:cut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ppt_w</p:attrName>
                                        </p:attrNameLst>
                                      </p:cBhvr>
                                      <p:tavLst>
                                        <p:tav tm="0" fmla="#ppt_w*sin(2.5*pi*$)">
                                          <p:val>
                                            <p:fltVal val="0"/>
                                          </p:val>
                                        </p:tav>
                                        <p:tav tm="100000">
                                          <p:val>
                                            <p:fltVal val="1"/>
                                          </p:val>
                                        </p:tav>
                                      </p:tavLst>
                                    </p:anim>
                                    <p:anim calcmode="lin" valueType="num">
                                      <p:cBhvr>
                                        <p:cTn id="9" dur="1000" fill="hold"/>
                                        <p:tgtEl>
                                          <p:spTgt spid="4"/>
                                        </p:tgtEl>
                                        <p:attrNameLst>
                                          <p:attrName>ppt_h</p:attrName>
                                        </p:attrNameLst>
                                      </p:cBhvr>
                                      <p:tavLst>
                                        <p:tav tm="0">
                                          <p:val>
                                            <p:strVal val="#ppt_h"/>
                                          </p:val>
                                        </p:tav>
                                        <p:tav tm="100000">
                                          <p:val>
                                            <p:strVal val="#ppt_h"/>
                                          </p:val>
                                        </p:tav>
                                      </p:tavLst>
                                    </p:anim>
                                  </p:childTnLst>
                                </p:cTn>
                              </p:par>
                              <p:par>
                                <p:cTn id="10" presetID="35"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3000"/>
                                        <p:tgtEl>
                                          <p:spTgt spid="5"/>
                                        </p:tgtEl>
                                      </p:cBhvr>
                                    </p:animEffect>
                                    <p:anim calcmode="lin" valueType="num">
                                      <p:cBhvr>
                                        <p:cTn id="13" dur="3000" fill="hold"/>
                                        <p:tgtEl>
                                          <p:spTgt spid="5"/>
                                        </p:tgtEl>
                                        <p:attrNameLst>
                                          <p:attrName>style.rotation</p:attrName>
                                        </p:attrNameLst>
                                      </p:cBhvr>
                                      <p:tavLst>
                                        <p:tav tm="0">
                                          <p:val>
                                            <p:fltVal val="720"/>
                                          </p:val>
                                        </p:tav>
                                        <p:tav tm="100000">
                                          <p:val>
                                            <p:fltVal val="0"/>
                                          </p:val>
                                        </p:tav>
                                      </p:tavLst>
                                    </p:anim>
                                    <p:anim calcmode="lin" valueType="num">
                                      <p:cBhvr>
                                        <p:cTn id="14" dur="3000" fill="hold"/>
                                        <p:tgtEl>
                                          <p:spTgt spid="5"/>
                                        </p:tgtEl>
                                        <p:attrNameLst>
                                          <p:attrName>ppt_h</p:attrName>
                                        </p:attrNameLst>
                                      </p:cBhvr>
                                      <p:tavLst>
                                        <p:tav tm="0">
                                          <p:val>
                                            <p:fltVal val="0"/>
                                          </p:val>
                                        </p:tav>
                                        <p:tav tm="100000">
                                          <p:val>
                                            <p:strVal val="#ppt_h"/>
                                          </p:val>
                                        </p:tav>
                                      </p:tavLst>
                                    </p:anim>
                                    <p:anim calcmode="lin" valueType="num">
                                      <p:cBhvr>
                                        <p:cTn id="15" dur="3000" fill="hold"/>
                                        <p:tgtEl>
                                          <p:spTgt spid="5"/>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381000" y="1752600"/>
            <a:ext cx="8229600" cy="15779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sng" strike="noStrike" kern="0" cap="none" spc="0" normalizeH="0" baseline="0" noProof="0" dirty="0" smtClean="0">
                <a:ln>
                  <a:noFill/>
                </a:ln>
                <a:solidFill>
                  <a:srgbClr val="FF0000"/>
                </a:solidFill>
                <a:effectLst>
                  <a:outerShdw blurRad="38100" dist="38100" dir="2700000" algn="tl">
                    <a:srgbClr val="C0C0C0"/>
                  </a:outerShdw>
                </a:effectLst>
                <a:uLnTx/>
                <a:uFillTx/>
                <a:latin typeface="+mj-lt"/>
                <a:ea typeface="+mj-ea"/>
                <a:cs typeface="+mj-cs"/>
              </a:rPr>
              <a:t>4. </a:t>
            </a:r>
            <a:r>
              <a:rPr kumimoji="0" lang="en-US" sz="6000" b="1" i="0" u="sng" strike="noStrike" kern="0" cap="none" spc="0" normalizeH="0" baseline="0" noProof="0" dirty="0" smtClean="0">
                <a:ln>
                  <a:noFill/>
                </a:ln>
                <a:solidFill>
                  <a:srgbClr val="FF0000"/>
                </a:solidFill>
                <a:effectLst>
                  <a:outerShdw blurRad="38100" dist="38100" dir="2700000" algn="tl">
                    <a:srgbClr val="C0C0C0"/>
                  </a:outerShdw>
                </a:effectLst>
                <a:uLnTx/>
                <a:uFillTx/>
                <a:latin typeface="+mj-lt"/>
                <a:ea typeface="+mj-ea"/>
                <a:cs typeface="+mj-cs"/>
              </a:rPr>
              <a:t>Unity</a:t>
            </a:r>
            <a:r>
              <a:rPr kumimoji="0" lang="en-US" sz="5400" b="1" i="0" u="sng" strike="noStrike" kern="0" cap="none" spc="0" normalizeH="0" baseline="0" noProof="0" dirty="0" smtClean="0">
                <a:ln>
                  <a:noFill/>
                </a:ln>
                <a:solidFill>
                  <a:srgbClr val="FF0000"/>
                </a:solidFill>
                <a:effectLst>
                  <a:outerShdw blurRad="38100" dist="38100" dir="2700000" algn="tl">
                    <a:srgbClr val="C0C0C0"/>
                  </a:outerShdw>
                </a:effectLst>
                <a:uLnTx/>
                <a:uFillTx/>
                <a:latin typeface="+mj-lt"/>
                <a:ea typeface="+mj-ea"/>
                <a:cs typeface="+mj-cs"/>
              </a:rPr>
              <a:t> of Direction</a:t>
            </a:r>
            <a:r>
              <a:rPr kumimoji="0" lang="en-US" sz="5400" b="1" i="0" u="sng" strike="noStrike" kern="0" cap="none" spc="0" normalizeH="0" baseline="0" noProof="0" dirty="0" smtClean="0">
                <a:ln>
                  <a:noFill/>
                </a:ln>
                <a:solidFill>
                  <a:schemeClr val="accent5">
                    <a:lumMod val="50000"/>
                  </a:schemeClr>
                </a:solidFill>
                <a:effectLst>
                  <a:outerShdw blurRad="38100" dist="38100" dir="2700000" algn="tl">
                    <a:srgbClr val="C0C0C0"/>
                  </a:outerShdw>
                </a:effectLst>
                <a:uLnTx/>
                <a:uFillTx/>
                <a:latin typeface="+mj-lt"/>
                <a:ea typeface="+mj-ea"/>
                <a:cs typeface="+mj-cs"/>
              </a:rPr>
              <a:t/>
            </a:r>
            <a:br>
              <a:rPr kumimoji="0" lang="en-US" sz="5400" b="1" i="0" u="sng" strike="noStrike" kern="0" cap="none" spc="0" normalizeH="0" baseline="0" noProof="0" dirty="0" smtClean="0">
                <a:ln>
                  <a:noFill/>
                </a:ln>
                <a:solidFill>
                  <a:schemeClr val="accent5">
                    <a:lumMod val="50000"/>
                  </a:schemeClr>
                </a:solidFill>
                <a:effectLst>
                  <a:outerShdw blurRad="38100" dist="38100" dir="2700000" algn="tl">
                    <a:srgbClr val="C0C0C0"/>
                  </a:outerShdw>
                </a:effectLst>
                <a:uLnTx/>
                <a:uFillTx/>
                <a:latin typeface="+mj-lt"/>
                <a:ea typeface="+mj-ea"/>
                <a:cs typeface="+mj-cs"/>
              </a:rPr>
            </a:br>
            <a:endParaRPr kumimoji="0" lang="en-US" sz="5400" b="0" i="0" u="sng" strike="noStrike" kern="0" cap="none" spc="0" normalizeH="0" baseline="0" noProof="0" dirty="0">
              <a:ln>
                <a:noFill/>
              </a:ln>
              <a:solidFill>
                <a:schemeClr val="accent5">
                  <a:lumMod val="50000"/>
                </a:schemeClr>
              </a:solidFill>
              <a:effectLst>
                <a:outerShdw blurRad="38100" dist="38100" dir="2700000" algn="tl">
                  <a:srgbClr val="C0C0C0"/>
                </a:outerShdw>
              </a:effectLst>
              <a:uLnTx/>
              <a:uFillTx/>
              <a:latin typeface="+mj-lt"/>
              <a:ea typeface="+mj-ea"/>
              <a:cs typeface="+mj-cs"/>
            </a:endParaRPr>
          </a:p>
        </p:txBody>
      </p:sp>
      <p:pic>
        <p:nvPicPr>
          <p:cNvPr id="5" name="Picture 4" descr="leader_thumb6.jpg"/>
          <p:cNvPicPr>
            <a:picLocks noChangeAspect="1"/>
          </p:cNvPicPr>
          <p:nvPr/>
        </p:nvPicPr>
        <p:blipFill>
          <a:blip r:embed="rId3"/>
          <a:stretch>
            <a:fillRect/>
          </a:stretch>
        </p:blipFill>
        <p:spPr>
          <a:xfrm>
            <a:off x="3124200" y="3733800"/>
            <a:ext cx="3048000" cy="2438400"/>
          </a:xfrm>
          <a:prstGeom prst="rect">
            <a:avLst/>
          </a:prstGeom>
          <a:ln>
            <a:noFill/>
          </a:ln>
          <a:effectLst>
            <a:softEdge rad="112500"/>
          </a:effectLst>
        </p:spPr>
      </p:pic>
    </p:spTree>
  </p:cSld>
  <p:clrMapOvr>
    <a:masterClrMapping/>
  </p:clrMapOvr>
  <p:transition>
    <p:cut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ppt_w</p:attrName>
                                        </p:attrNameLst>
                                      </p:cBhvr>
                                      <p:tavLst>
                                        <p:tav tm="0" fmla="#ppt_w*sin(2.5*pi*$)">
                                          <p:val>
                                            <p:fltVal val="0"/>
                                          </p:val>
                                        </p:tav>
                                        <p:tav tm="100000">
                                          <p:val>
                                            <p:fltVal val="1"/>
                                          </p:val>
                                        </p:tav>
                                      </p:tavLst>
                                    </p:anim>
                                    <p:anim calcmode="lin" valueType="num">
                                      <p:cBhvr>
                                        <p:cTn id="9" dur="500" fill="hold"/>
                                        <p:tgtEl>
                                          <p:spTgt spid="4"/>
                                        </p:tgtEl>
                                        <p:attrNameLst>
                                          <p:attrName>ppt_h</p:attrName>
                                        </p:attrNameLst>
                                      </p:cBhvr>
                                      <p:tavLst>
                                        <p:tav tm="0">
                                          <p:val>
                                            <p:strVal val="#ppt_h"/>
                                          </p:val>
                                        </p:tav>
                                        <p:tav tm="100000">
                                          <p:val>
                                            <p:strVal val="#ppt_h"/>
                                          </p:val>
                                        </p:tav>
                                      </p:tavLst>
                                    </p:anim>
                                  </p:childTnLst>
                                </p:cTn>
                              </p:par>
                              <p:par>
                                <p:cTn id="10" presetID="47"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2000"/>
                                        <p:tgtEl>
                                          <p:spTgt spid="5"/>
                                        </p:tgtEl>
                                      </p:cBhvr>
                                    </p:animEffect>
                                    <p:anim calcmode="lin" valueType="num">
                                      <p:cBhvr>
                                        <p:cTn id="13" dur="2000" fill="hold"/>
                                        <p:tgtEl>
                                          <p:spTgt spid="5"/>
                                        </p:tgtEl>
                                        <p:attrNameLst>
                                          <p:attrName>ppt_x</p:attrName>
                                        </p:attrNameLst>
                                      </p:cBhvr>
                                      <p:tavLst>
                                        <p:tav tm="0">
                                          <p:val>
                                            <p:strVal val="#ppt_x"/>
                                          </p:val>
                                        </p:tav>
                                        <p:tav tm="100000">
                                          <p:val>
                                            <p:strVal val="#ppt_x"/>
                                          </p:val>
                                        </p:tav>
                                      </p:tavLst>
                                    </p:anim>
                                    <p:anim calcmode="lin" valueType="num">
                                      <p:cBhvr>
                                        <p:cTn id="14" dur="2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457200" y="1676400"/>
            <a:ext cx="8229600" cy="15779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6000" b="1" i="0" u="sng" strike="noStrike" kern="0" cap="none" spc="0" normalizeH="0" baseline="0" noProof="0" dirty="0" smtClean="0">
                <a:ln>
                  <a:noFill/>
                </a:ln>
                <a:solidFill>
                  <a:schemeClr val="accent2">
                    <a:lumMod val="50000"/>
                  </a:schemeClr>
                </a:solidFill>
                <a:effectLst>
                  <a:outerShdw blurRad="38100" dist="38100" dir="2700000" algn="tl">
                    <a:srgbClr val="C0C0C0"/>
                  </a:outerShdw>
                </a:effectLst>
                <a:uLnTx/>
                <a:uFillTx/>
                <a:latin typeface="+mj-lt"/>
                <a:ea typeface="+mj-ea"/>
                <a:cs typeface="+mj-cs"/>
              </a:rPr>
              <a:t>5. Equity</a:t>
            </a:r>
            <a:endParaRPr kumimoji="0" lang="en-US" sz="6000" b="1" i="0" u="sng" strike="noStrike" kern="0" cap="none" spc="0" normalizeH="0" baseline="0" noProof="0" dirty="0">
              <a:ln>
                <a:noFill/>
              </a:ln>
              <a:solidFill>
                <a:schemeClr val="accent2">
                  <a:lumMod val="50000"/>
                </a:schemeClr>
              </a:solidFill>
              <a:effectLst>
                <a:outerShdw blurRad="38100" dist="38100" dir="2700000" algn="tl">
                  <a:srgbClr val="C0C0C0"/>
                </a:outerShdw>
              </a:effectLst>
              <a:uLnTx/>
              <a:uFillTx/>
              <a:latin typeface="+mj-lt"/>
              <a:ea typeface="+mj-ea"/>
              <a:cs typeface="+mj-cs"/>
            </a:endParaRPr>
          </a:p>
        </p:txBody>
      </p:sp>
      <p:pic>
        <p:nvPicPr>
          <p:cNvPr id="5" name="Picture 4" descr="equity.jpg"/>
          <p:cNvPicPr>
            <a:picLocks noChangeAspect="1"/>
          </p:cNvPicPr>
          <p:nvPr/>
        </p:nvPicPr>
        <p:blipFill>
          <a:blip r:embed="rId3"/>
          <a:stretch>
            <a:fillRect/>
          </a:stretch>
        </p:blipFill>
        <p:spPr>
          <a:xfrm>
            <a:off x="3048000" y="3581400"/>
            <a:ext cx="3008586" cy="2438400"/>
          </a:xfrm>
          <a:prstGeom prst="rect">
            <a:avLst/>
          </a:prstGeom>
          <a:ln>
            <a:noFill/>
          </a:ln>
          <a:effectLst>
            <a:softEdge rad="112500"/>
          </a:effectLst>
        </p:spPr>
      </p:pic>
    </p:spTree>
  </p:cSld>
  <p:clrMapOvr>
    <a:masterClrMapping/>
  </p:clrMapOvr>
  <p:transition>
    <p:cut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ppt_w</p:attrName>
                                        </p:attrNameLst>
                                      </p:cBhvr>
                                      <p:tavLst>
                                        <p:tav tm="0" fmla="#ppt_w*sin(2.5*pi*$)">
                                          <p:val>
                                            <p:fltVal val="0"/>
                                          </p:val>
                                        </p:tav>
                                        <p:tav tm="100000">
                                          <p:val>
                                            <p:fltVal val="1"/>
                                          </p:val>
                                        </p:tav>
                                      </p:tavLst>
                                    </p:anim>
                                    <p:anim calcmode="lin" valueType="num">
                                      <p:cBhvr>
                                        <p:cTn id="9" dur="1000" fill="hold"/>
                                        <p:tgtEl>
                                          <p:spTgt spid="4"/>
                                        </p:tgtEl>
                                        <p:attrNameLst>
                                          <p:attrName>ppt_h</p:attrName>
                                        </p:attrNameLst>
                                      </p:cBhvr>
                                      <p:tavLst>
                                        <p:tav tm="0">
                                          <p:val>
                                            <p:strVal val="#ppt_h"/>
                                          </p:val>
                                        </p:tav>
                                        <p:tav tm="100000">
                                          <p:val>
                                            <p:strVal val="#ppt_h"/>
                                          </p:val>
                                        </p:tav>
                                      </p:tavLst>
                                    </p:anim>
                                  </p:childTnLst>
                                </p:cTn>
                              </p:par>
                              <p:par>
                                <p:cTn id="10" presetID="2" presetClass="entr" presetSubtype="4"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533400" y="1828800"/>
            <a:ext cx="8229600" cy="15779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6000" b="1" i="0" u="sng" strike="noStrike" kern="0" cap="none" spc="0" normalizeH="0" baseline="0" noProof="0" dirty="0" smtClean="0">
                <a:ln>
                  <a:noFill/>
                </a:ln>
                <a:solidFill>
                  <a:schemeClr val="accent3">
                    <a:lumMod val="50000"/>
                  </a:schemeClr>
                </a:solidFill>
                <a:effectLst>
                  <a:outerShdw blurRad="38100" dist="38100" dir="2700000" algn="tl">
                    <a:srgbClr val="C0C0C0"/>
                  </a:outerShdw>
                </a:effectLst>
                <a:uLnTx/>
                <a:uFillTx/>
                <a:latin typeface="+mj-lt"/>
                <a:ea typeface="+mj-ea"/>
                <a:cs typeface="Arial" pitchFamily="34" charset="0"/>
              </a:rPr>
              <a:t>6. Order</a:t>
            </a:r>
            <a:endParaRPr kumimoji="0" lang="en-US" sz="6000" b="1" i="0" u="sng" strike="noStrike" kern="0" cap="none" spc="0" normalizeH="0" baseline="0" noProof="0" dirty="0">
              <a:ln>
                <a:noFill/>
              </a:ln>
              <a:solidFill>
                <a:schemeClr val="accent3">
                  <a:lumMod val="50000"/>
                </a:schemeClr>
              </a:solidFill>
              <a:effectLst>
                <a:outerShdw blurRad="38100" dist="38100" dir="2700000" algn="tl">
                  <a:srgbClr val="C0C0C0"/>
                </a:outerShdw>
              </a:effectLst>
              <a:uLnTx/>
              <a:uFillTx/>
              <a:latin typeface="+mj-lt"/>
              <a:ea typeface="+mj-ea"/>
              <a:cs typeface="Arial" pitchFamily="34" charset="0"/>
            </a:endParaRPr>
          </a:p>
        </p:txBody>
      </p:sp>
      <p:pic>
        <p:nvPicPr>
          <p:cNvPr id="5" name="Picture 4" descr="law-and-order-cast.jpg"/>
          <p:cNvPicPr>
            <a:picLocks noChangeAspect="1"/>
          </p:cNvPicPr>
          <p:nvPr/>
        </p:nvPicPr>
        <p:blipFill>
          <a:blip r:embed="rId3"/>
          <a:stretch>
            <a:fillRect/>
          </a:stretch>
        </p:blipFill>
        <p:spPr>
          <a:xfrm>
            <a:off x="1905000" y="4114800"/>
            <a:ext cx="2590800" cy="1835150"/>
          </a:xfrm>
          <a:prstGeom prst="rect">
            <a:avLst/>
          </a:prstGeom>
          <a:ln>
            <a:noFill/>
          </a:ln>
          <a:effectLst>
            <a:softEdge rad="112500"/>
          </a:effectLst>
        </p:spPr>
      </p:pic>
      <p:pic>
        <p:nvPicPr>
          <p:cNvPr id="6" name="Picture 5" descr="electricaltools.jpg"/>
          <p:cNvPicPr>
            <a:picLocks noChangeAspect="1"/>
          </p:cNvPicPr>
          <p:nvPr/>
        </p:nvPicPr>
        <p:blipFill>
          <a:blip r:embed="rId4"/>
          <a:stretch>
            <a:fillRect/>
          </a:stretch>
        </p:blipFill>
        <p:spPr>
          <a:xfrm>
            <a:off x="5105400" y="4191000"/>
            <a:ext cx="2057400" cy="1828800"/>
          </a:xfrm>
          <a:prstGeom prst="rect">
            <a:avLst/>
          </a:prstGeom>
          <a:ln>
            <a:noFill/>
          </a:ln>
          <a:effectLst>
            <a:softEdge rad="112500"/>
          </a:effectLst>
        </p:spPr>
      </p:pic>
    </p:spTree>
  </p:cSld>
  <p:clrMapOvr>
    <a:masterClrMapping/>
  </p:clrMapOvr>
  <p:transition>
    <p:cut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ppt_w</p:attrName>
                                        </p:attrNameLst>
                                      </p:cBhvr>
                                      <p:tavLst>
                                        <p:tav tm="0" fmla="#ppt_w*sin(2.5*pi*$)">
                                          <p:val>
                                            <p:fltVal val="0"/>
                                          </p:val>
                                        </p:tav>
                                        <p:tav tm="100000">
                                          <p:val>
                                            <p:fltVal val="1"/>
                                          </p:val>
                                        </p:tav>
                                      </p:tavLst>
                                    </p:anim>
                                    <p:anim calcmode="lin" valueType="num">
                                      <p:cBhvr>
                                        <p:cTn id="9" dur="1000" fill="hold"/>
                                        <p:tgtEl>
                                          <p:spTgt spid="4"/>
                                        </p:tgtEl>
                                        <p:attrNameLst>
                                          <p:attrName>ppt_h</p:attrName>
                                        </p:attrNameLst>
                                      </p:cBhvr>
                                      <p:tavLst>
                                        <p:tav tm="0">
                                          <p:val>
                                            <p:strVal val="#ppt_h"/>
                                          </p:val>
                                        </p:tav>
                                        <p:tav tm="100000">
                                          <p:val>
                                            <p:strVal val="#ppt_h"/>
                                          </p:val>
                                        </p:tav>
                                      </p:tavLst>
                                    </p:anim>
                                  </p:childTnLst>
                                </p:cTn>
                              </p:par>
                              <p:par>
                                <p:cTn id="10" presetID="2" presetClass="entr" presetSubtype="4"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elf-discipline-main_Full.jpg"/>
          <p:cNvPicPr>
            <a:picLocks noChangeAspect="1"/>
          </p:cNvPicPr>
          <p:nvPr/>
        </p:nvPicPr>
        <p:blipFill>
          <a:blip r:embed="rId3"/>
          <a:stretch>
            <a:fillRect/>
          </a:stretch>
        </p:blipFill>
        <p:spPr>
          <a:xfrm>
            <a:off x="3505200" y="3352800"/>
            <a:ext cx="2362200" cy="2667000"/>
          </a:xfrm>
          <a:prstGeom prst="rect">
            <a:avLst/>
          </a:prstGeom>
          <a:ln>
            <a:noFill/>
          </a:ln>
          <a:effectLst>
            <a:softEdge rad="112500"/>
          </a:effectLst>
        </p:spPr>
      </p:pic>
      <p:sp>
        <p:nvSpPr>
          <p:cNvPr id="5" name="Title 1"/>
          <p:cNvSpPr txBox="1">
            <a:spLocks/>
          </p:cNvSpPr>
          <p:nvPr/>
        </p:nvSpPr>
        <p:spPr bwMode="auto">
          <a:xfrm>
            <a:off x="381000" y="1600200"/>
            <a:ext cx="8229600" cy="15779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rm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6000" b="1" i="0" u="sng" strike="noStrike" kern="0" cap="none" spc="0" normalizeH="0" baseline="0" noProof="0" dirty="0" smtClean="0">
                <a:ln>
                  <a:noFill/>
                </a:ln>
                <a:solidFill>
                  <a:schemeClr val="accent4">
                    <a:lumMod val="95000"/>
                    <a:lumOff val="5000"/>
                  </a:schemeClr>
                </a:solidFill>
                <a:effectLst>
                  <a:outerShdw blurRad="38100" dist="38100" dir="2700000" algn="tl">
                    <a:srgbClr val="C0C0C0"/>
                  </a:outerShdw>
                </a:effectLst>
                <a:uLnTx/>
                <a:uFillTx/>
                <a:latin typeface="+mj-lt"/>
                <a:ea typeface="+mj-ea"/>
                <a:cs typeface="+mj-cs"/>
              </a:rPr>
              <a:t>7. </a:t>
            </a:r>
            <a:r>
              <a:rPr kumimoji="0" lang="en-US" sz="6700" b="1" i="0" u="sng" strike="noStrike" kern="0" cap="none" spc="0" normalizeH="0" baseline="0" noProof="0" dirty="0" smtClean="0">
                <a:ln>
                  <a:noFill/>
                </a:ln>
                <a:solidFill>
                  <a:schemeClr val="accent4">
                    <a:lumMod val="95000"/>
                    <a:lumOff val="5000"/>
                  </a:schemeClr>
                </a:solidFill>
                <a:effectLst>
                  <a:outerShdw blurRad="38100" dist="38100" dir="2700000" algn="tl">
                    <a:srgbClr val="C0C0C0"/>
                  </a:outerShdw>
                </a:effectLst>
                <a:uLnTx/>
                <a:uFillTx/>
                <a:latin typeface="+mj-lt"/>
                <a:ea typeface="+mj-ea"/>
                <a:cs typeface="+mj-cs"/>
              </a:rPr>
              <a:t>Discipline</a:t>
            </a:r>
            <a:endParaRPr kumimoji="0" lang="en-US" sz="3200" b="1" i="0" u="sng" strike="noStrike" kern="0" cap="none" spc="0" normalizeH="0" baseline="0" noProof="0" dirty="0">
              <a:ln>
                <a:noFill/>
              </a:ln>
              <a:solidFill>
                <a:schemeClr val="accent4">
                  <a:lumMod val="95000"/>
                  <a:lumOff val="5000"/>
                </a:schemeClr>
              </a:solidFill>
              <a:effectLst>
                <a:outerShdw blurRad="38100" dist="38100" dir="2700000" algn="tl">
                  <a:srgbClr val="C0C0C0"/>
                </a:outerShdw>
              </a:effectLst>
              <a:uLnTx/>
              <a:uFillTx/>
              <a:latin typeface="+mj-lt"/>
              <a:ea typeface="+mj-ea"/>
              <a:cs typeface="+mj-cs"/>
            </a:endParaRPr>
          </a:p>
        </p:txBody>
      </p:sp>
    </p:spTree>
  </p:cSld>
  <p:clrMapOvr>
    <a:masterClrMapping/>
  </p:clrMapOvr>
  <p:transition>
    <p:cut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ppt_w</p:attrName>
                                        </p:attrNameLst>
                                      </p:cBhvr>
                                      <p:tavLst>
                                        <p:tav tm="0" fmla="#ppt_w*sin(2.5*pi*$)">
                                          <p:val>
                                            <p:fltVal val="0"/>
                                          </p:val>
                                        </p:tav>
                                        <p:tav tm="100000">
                                          <p:val>
                                            <p:fltVal val="1"/>
                                          </p:val>
                                        </p:tav>
                                      </p:tavLst>
                                    </p:anim>
                                    <p:anim calcmode="lin" valueType="num">
                                      <p:cBhvr>
                                        <p:cTn id="9" dur="1000" fill="hold"/>
                                        <p:tgtEl>
                                          <p:spTgt spid="5"/>
                                        </p:tgtEl>
                                        <p:attrNameLst>
                                          <p:attrName>ppt_h</p:attrName>
                                        </p:attrNameLst>
                                      </p:cBhvr>
                                      <p:tavLst>
                                        <p:tav tm="0">
                                          <p:val>
                                            <p:strVal val="#ppt_h"/>
                                          </p:val>
                                        </p:tav>
                                        <p:tav tm="100000">
                                          <p:val>
                                            <p:strVal val="#ppt_h"/>
                                          </p:val>
                                        </p:tav>
                                      </p:tavLst>
                                    </p:anim>
                                  </p:childTnLst>
                                </p:cTn>
                              </p:par>
                              <p:par>
                                <p:cTn id="10" presetID="2" presetClass="entr" presetSubtype="4"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8229600" cy="1577975"/>
          </a:xfrm>
        </p:spPr>
        <p:txBody>
          <a:bodyPr>
            <a:normAutofit fontScale="90000"/>
          </a:bodyPr>
          <a:lstStyle/>
          <a:p>
            <a:pPr algn="ctr" eaLnBrk="1" hangingPunct="1">
              <a:defRPr/>
            </a:pPr>
            <a:r>
              <a:rPr lang="en-US" sz="6000" b="1" dirty="0" smtClean="0">
                <a:solidFill>
                  <a:schemeClr val="accent5">
                    <a:lumMod val="50000"/>
                  </a:schemeClr>
                </a:solidFill>
              </a:rPr>
              <a:t>8. </a:t>
            </a:r>
            <a:r>
              <a:rPr lang="en-US" sz="6700" b="1" dirty="0" smtClean="0">
                <a:solidFill>
                  <a:schemeClr val="accent5">
                    <a:lumMod val="50000"/>
                  </a:schemeClr>
                </a:solidFill>
              </a:rPr>
              <a:t>Initiative</a:t>
            </a:r>
            <a:r>
              <a:rPr lang="en-US" b="1" dirty="0" smtClean="0"/>
              <a:t/>
            </a:r>
            <a:br>
              <a:rPr lang="en-US" b="1" dirty="0" smtClean="0"/>
            </a:br>
            <a:endParaRPr lang="en-US" dirty="0"/>
          </a:p>
        </p:txBody>
      </p:sp>
      <p:pic>
        <p:nvPicPr>
          <p:cNvPr id="5" name="Picture 4" descr="03-ps11-1initiative-posters.jpg"/>
          <p:cNvPicPr>
            <a:picLocks noChangeAspect="1"/>
          </p:cNvPicPr>
          <p:nvPr/>
        </p:nvPicPr>
        <p:blipFill>
          <a:blip r:embed="rId3"/>
          <a:stretch>
            <a:fillRect/>
          </a:stretch>
        </p:blipFill>
        <p:spPr>
          <a:xfrm>
            <a:off x="2514600" y="2971800"/>
            <a:ext cx="4038600" cy="3008757"/>
          </a:xfrm>
          <a:prstGeom prst="rect">
            <a:avLst/>
          </a:prstGeom>
          <a:ln>
            <a:noFill/>
          </a:ln>
          <a:effectLst>
            <a:softEdge rad="112500"/>
          </a:effectLst>
        </p:spPr>
      </p:pic>
    </p:spTree>
  </p:cSld>
  <p:clrMapOvr>
    <a:masterClrMapping/>
  </p:clrMapOvr>
  <p:transition>
    <p:cut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ppt_w</p:attrName>
                                        </p:attrNameLst>
                                      </p:cBhvr>
                                      <p:tavLst>
                                        <p:tav tm="0" fmla="#ppt_w*sin(2.5*pi*$)">
                                          <p:val>
                                            <p:fltVal val="0"/>
                                          </p:val>
                                        </p:tav>
                                        <p:tav tm="100000">
                                          <p:val>
                                            <p:fltVal val="1"/>
                                          </p:val>
                                        </p:tav>
                                      </p:tavLst>
                                    </p:anim>
                                    <p:anim calcmode="lin" valueType="num">
                                      <p:cBhvr>
                                        <p:cTn id="9" dur="1000" fill="hold"/>
                                        <p:tgtEl>
                                          <p:spTgt spid="2"/>
                                        </p:tgtEl>
                                        <p:attrNameLst>
                                          <p:attrName>ppt_h</p:attrName>
                                        </p:attrNameLst>
                                      </p:cBhvr>
                                      <p:tavLst>
                                        <p:tav tm="0">
                                          <p:val>
                                            <p:strVal val="#ppt_h"/>
                                          </p:val>
                                        </p:tav>
                                        <p:tav tm="100000">
                                          <p:val>
                                            <p:strVal val="#ppt_h"/>
                                          </p:val>
                                        </p:tav>
                                      </p:tavLst>
                                    </p:anim>
                                  </p:childTnLst>
                                </p:cTn>
                              </p:par>
                              <p:par>
                                <p:cTn id="10" presetID="2" presetClass="entr" presetSubtype="4"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remuneration.jpg"/>
          <p:cNvPicPr>
            <a:picLocks noChangeAspect="1"/>
          </p:cNvPicPr>
          <p:nvPr/>
        </p:nvPicPr>
        <p:blipFill>
          <a:blip r:embed="rId3"/>
          <a:stretch>
            <a:fillRect/>
          </a:stretch>
        </p:blipFill>
        <p:spPr>
          <a:xfrm>
            <a:off x="3200400" y="3657600"/>
            <a:ext cx="3007895" cy="2286000"/>
          </a:xfrm>
          <a:prstGeom prst="rect">
            <a:avLst/>
          </a:prstGeom>
          <a:ln>
            <a:noFill/>
          </a:ln>
          <a:effectLst>
            <a:softEdge rad="112500"/>
          </a:effectLst>
        </p:spPr>
      </p:pic>
      <p:sp>
        <p:nvSpPr>
          <p:cNvPr id="5" name="Title 1"/>
          <p:cNvSpPr txBox="1">
            <a:spLocks/>
          </p:cNvSpPr>
          <p:nvPr/>
        </p:nvSpPr>
        <p:spPr bwMode="auto">
          <a:xfrm>
            <a:off x="381000" y="1676400"/>
            <a:ext cx="8229600" cy="15779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rmAutofit fontScale="97500"/>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6700" b="1" i="0" u="sng" strike="noStrike" kern="0" cap="none" spc="0" normalizeH="0" baseline="0" noProof="0" dirty="0" smtClean="0">
                <a:ln>
                  <a:noFill/>
                </a:ln>
                <a:solidFill>
                  <a:srgbClr val="C00000"/>
                </a:solidFill>
                <a:effectLst>
                  <a:outerShdw blurRad="38100" dist="38100" dir="2700000" algn="tl">
                    <a:srgbClr val="C0C0C0"/>
                  </a:outerShdw>
                </a:effectLst>
                <a:uLnTx/>
                <a:uFillTx/>
                <a:latin typeface="+mj-lt"/>
                <a:ea typeface="+mj-ea"/>
                <a:cs typeface="+mj-cs"/>
              </a:rPr>
              <a:t>9.</a:t>
            </a:r>
            <a:r>
              <a:rPr kumimoji="0" lang="en-US" sz="6700" b="0" i="0" u="sng" strike="noStrike" kern="0" cap="none" spc="0" normalizeH="0" baseline="0" noProof="0" dirty="0" smtClean="0">
                <a:ln>
                  <a:noFill/>
                </a:ln>
                <a:solidFill>
                  <a:srgbClr val="C00000"/>
                </a:solidFill>
                <a:effectLst>
                  <a:outerShdw blurRad="38100" dist="38100" dir="2700000" algn="tl">
                    <a:srgbClr val="C0C0C0"/>
                  </a:outerShdw>
                </a:effectLst>
                <a:uLnTx/>
                <a:uFillTx/>
                <a:latin typeface="+mj-lt"/>
                <a:ea typeface="+mj-ea"/>
                <a:cs typeface="+mj-cs"/>
              </a:rPr>
              <a:t> </a:t>
            </a:r>
            <a:r>
              <a:rPr kumimoji="0" lang="en-US" sz="6700" b="1" i="0" u="sng" strike="noStrike" kern="0" cap="none" spc="0" normalizeH="0" baseline="0" noProof="0" dirty="0" smtClean="0">
                <a:ln>
                  <a:noFill/>
                </a:ln>
                <a:solidFill>
                  <a:srgbClr val="C00000"/>
                </a:solidFill>
                <a:effectLst>
                  <a:outerShdw blurRad="38100" dist="38100" dir="2700000" algn="tl">
                    <a:srgbClr val="C0C0C0"/>
                  </a:outerShdw>
                </a:effectLst>
                <a:uLnTx/>
                <a:uFillTx/>
                <a:latin typeface="+mj-lt"/>
                <a:ea typeface="+mj-ea"/>
                <a:cs typeface="+mj-cs"/>
              </a:rPr>
              <a:t>Remuneration</a:t>
            </a:r>
            <a:r>
              <a:rPr kumimoji="0" lang="en-US" sz="3200" b="1" i="0" u="sng" strike="noStrike" kern="0" cap="none" spc="0" normalizeH="0" baseline="0" noProof="0" dirty="0" smtClean="0">
                <a:ln>
                  <a:noFill/>
                </a:ln>
                <a:solidFill>
                  <a:srgbClr val="C00000"/>
                </a:solidFill>
                <a:effectLst>
                  <a:outerShdw blurRad="38100" dist="38100" dir="2700000" algn="tl">
                    <a:srgbClr val="C0C0C0"/>
                  </a:outerShdw>
                </a:effectLst>
                <a:uLnTx/>
                <a:uFillTx/>
                <a:latin typeface="+mj-lt"/>
                <a:ea typeface="+mj-ea"/>
                <a:cs typeface="+mj-cs"/>
              </a:rPr>
              <a:t/>
            </a:r>
            <a:br>
              <a:rPr kumimoji="0" lang="en-US" sz="3200" b="1" i="0" u="sng" strike="noStrike" kern="0" cap="none" spc="0" normalizeH="0" baseline="0" noProof="0" dirty="0" smtClean="0">
                <a:ln>
                  <a:noFill/>
                </a:ln>
                <a:solidFill>
                  <a:srgbClr val="C00000"/>
                </a:solidFill>
                <a:effectLst>
                  <a:outerShdw blurRad="38100" dist="38100" dir="2700000" algn="tl">
                    <a:srgbClr val="C0C0C0"/>
                  </a:outerShdw>
                </a:effectLst>
                <a:uLnTx/>
                <a:uFillTx/>
                <a:latin typeface="+mj-lt"/>
                <a:ea typeface="+mj-ea"/>
                <a:cs typeface="+mj-cs"/>
              </a:rPr>
            </a:br>
            <a:endParaRPr kumimoji="0" lang="en-US" sz="3200" b="0" i="0" u="sng" strike="noStrike" kern="0" cap="none" spc="0" normalizeH="0" baseline="0" noProof="0" dirty="0">
              <a:ln>
                <a:noFill/>
              </a:ln>
              <a:solidFill>
                <a:srgbClr val="C00000"/>
              </a:solidFill>
              <a:effectLst>
                <a:outerShdw blurRad="38100" dist="38100" dir="2700000" algn="tl">
                  <a:srgbClr val="C0C0C0"/>
                </a:outerShdw>
              </a:effectLst>
              <a:uLnTx/>
              <a:uFillTx/>
              <a:latin typeface="+mj-lt"/>
              <a:ea typeface="+mj-ea"/>
              <a:cs typeface="+mj-cs"/>
            </a:endParaRPr>
          </a:p>
        </p:txBody>
      </p:sp>
    </p:spTree>
  </p:cSld>
  <p:clrMapOvr>
    <a:masterClrMapping/>
  </p:clrMapOvr>
  <p:transition>
    <p:cut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ppt_w</p:attrName>
                                        </p:attrNameLst>
                                      </p:cBhvr>
                                      <p:tavLst>
                                        <p:tav tm="0" fmla="#ppt_w*sin(2.5*pi*$)">
                                          <p:val>
                                            <p:fltVal val="0"/>
                                          </p:val>
                                        </p:tav>
                                        <p:tav tm="100000">
                                          <p:val>
                                            <p:fltVal val="1"/>
                                          </p:val>
                                        </p:tav>
                                      </p:tavLst>
                                    </p:anim>
                                    <p:anim calcmode="lin" valueType="num">
                                      <p:cBhvr>
                                        <p:cTn id="9" dur="1000" fill="hold"/>
                                        <p:tgtEl>
                                          <p:spTgt spid="5"/>
                                        </p:tgtEl>
                                        <p:attrNameLst>
                                          <p:attrName>ppt_h</p:attrName>
                                        </p:attrNameLst>
                                      </p:cBhvr>
                                      <p:tavLst>
                                        <p:tav tm="0">
                                          <p:val>
                                            <p:strVal val="#ppt_h"/>
                                          </p:val>
                                        </p:tav>
                                        <p:tav tm="100000">
                                          <p:val>
                                            <p:strVal val="#ppt_h"/>
                                          </p:val>
                                        </p:tav>
                                      </p:tavLst>
                                    </p:anim>
                                  </p:childTnLst>
                                </p:cTn>
                              </p:par>
                              <p:par>
                                <p:cTn id="10" presetID="2" presetClass="entr" presetSubtype="4"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381000" y="304800"/>
            <a:ext cx="8229600" cy="2438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6000" b="1" i="0" u="sng" strike="noStrike" kern="0" cap="none" spc="0" normalizeH="0" baseline="0" noProof="0" dirty="0" smtClean="0">
                <a:ln>
                  <a:noFill/>
                </a:ln>
                <a:solidFill>
                  <a:srgbClr val="0070C0"/>
                </a:solidFill>
                <a:effectLst>
                  <a:outerShdw blurRad="38100" dist="38100" dir="2700000" algn="tl">
                    <a:srgbClr val="C0C0C0"/>
                  </a:outerShdw>
                </a:effectLst>
                <a:uLnTx/>
                <a:uFillTx/>
                <a:latin typeface="+mj-lt"/>
                <a:ea typeface="+mj-ea"/>
                <a:cs typeface="+mj-cs"/>
              </a:rPr>
              <a:t>10. Stability of Tenure</a:t>
            </a:r>
            <a:endParaRPr kumimoji="0" lang="en-US" sz="6000" b="0" i="0" u="sng" strike="noStrike" kern="0" cap="none" spc="0" normalizeH="0" baseline="0" noProof="0" dirty="0">
              <a:ln>
                <a:noFill/>
              </a:ln>
              <a:solidFill>
                <a:srgbClr val="0070C0"/>
              </a:solidFill>
              <a:effectLst>
                <a:outerShdw blurRad="38100" dist="38100" dir="2700000" algn="tl">
                  <a:srgbClr val="C0C0C0"/>
                </a:outerShdw>
              </a:effectLst>
              <a:uLnTx/>
              <a:uFillTx/>
              <a:latin typeface="+mj-lt"/>
              <a:ea typeface="+mj-ea"/>
              <a:cs typeface="+mj-cs"/>
            </a:endParaRPr>
          </a:p>
        </p:txBody>
      </p:sp>
      <p:pic>
        <p:nvPicPr>
          <p:cNvPr id="5" name="Picture 4" descr="th_job security 01.jpg"/>
          <p:cNvPicPr>
            <a:picLocks noChangeAspect="1"/>
          </p:cNvPicPr>
          <p:nvPr/>
        </p:nvPicPr>
        <p:blipFill>
          <a:blip r:embed="rId3"/>
          <a:stretch>
            <a:fillRect/>
          </a:stretch>
        </p:blipFill>
        <p:spPr>
          <a:xfrm>
            <a:off x="3276600" y="3200400"/>
            <a:ext cx="3048000" cy="2824480"/>
          </a:xfrm>
          <a:prstGeom prst="rect">
            <a:avLst/>
          </a:prstGeom>
          <a:ln>
            <a:noFill/>
          </a:ln>
          <a:effectLst>
            <a:softEdge rad="112500"/>
          </a:effectLst>
        </p:spPr>
      </p:pic>
    </p:spTree>
  </p:cSld>
  <p:clrMapOvr>
    <a:masterClrMapping/>
  </p:clrMapOvr>
  <p:transition>
    <p:cut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ppt_w</p:attrName>
                                        </p:attrNameLst>
                                      </p:cBhvr>
                                      <p:tavLst>
                                        <p:tav tm="0" fmla="#ppt_w*sin(2.5*pi*$)">
                                          <p:val>
                                            <p:fltVal val="0"/>
                                          </p:val>
                                        </p:tav>
                                        <p:tav tm="100000">
                                          <p:val>
                                            <p:fltVal val="1"/>
                                          </p:val>
                                        </p:tav>
                                      </p:tavLst>
                                    </p:anim>
                                    <p:anim calcmode="lin" valueType="num">
                                      <p:cBhvr>
                                        <p:cTn id="9" dur="1000" fill="hold"/>
                                        <p:tgtEl>
                                          <p:spTgt spid="4"/>
                                        </p:tgtEl>
                                        <p:attrNameLst>
                                          <p:attrName>ppt_h</p:attrName>
                                        </p:attrNameLst>
                                      </p:cBhvr>
                                      <p:tavLst>
                                        <p:tav tm="0">
                                          <p:val>
                                            <p:strVal val="#ppt_h"/>
                                          </p:val>
                                        </p:tav>
                                        <p:tav tm="100000">
                                          <p:val>
                                            <p:strVal val="#ppt_h"/>
                                          </p:val>
                                        </p:tav>
                                      </p:tavLst>
                                    </p:anim>
                                  </p:childTnLst>
                                </p:cTn>
                              </p:par>
                              <p:par>
                                <p:cTn id="10" presetID="2" presetClass="entr" presetSubtype="4"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533400" y="1295400"/>
            <a:ext cx="8229600" cy="15779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6000" b="1" i="0" u="sng" strike="noStrike" kern="0" cap="none" spc="0" normalizeH="0" baseline="0" noProof="0" dirty="0" smtClean="0">
                <a:ln>
                  <a:noFill/>
                </a:ln>
                <a:solidFill>
                  <a:srgbClr val="993300"/>
                </a:solidFill>
                <a:effectLst>
                  <a:outerShdw blurRad="38100" dist="38100" dir="2700000" algn="tl">
                    <a:srgbClr val="C0C0C0"/>
                  </a:outerShdw>
                </a:effectLst>
                <a:uLnTx/>
                <a:uFillTx/>
                <a:latin typeface="+mj-lt"/>
                <a:ea typeface="+mj-ea"/>
                <a:cs typeface="+mj-cs"/>
              </a:rPr>
              <a:t>11. Scalar Chain</a:t>
            </a:r>
            <a:endParaRPr kumimoji="0" lang="en-US" sz="6000" b="1" i="0" u="sng" strike="noStrike" kern="0" cap="none" spc="0" normalizeH="0" baseline="0" noProof="0" dirty="0">
              <a:ln>
                <a:noFill/>
              </a:ln>
              <a:solidFill>
                <a:srgbClr val="993300"/>
              </a:solidFill>
              <a:effectLst>
                <a:outerShdw blurRad="38100" dist="38100" dir="2700000" algn="tl">
                  <a:srgbClr val="C0C0C0"/>
                </a:outerShdw>
              </a:effectLst>
              <a:uLnTx/>
              <a:uFillTx/>
              <a:latin typeface="+mj-lt"/>
              <a:ea typeface="+mj-ea"/>
              <a:cs typeface="+mj-cs"/>
            </a:endParaRPr>
          </a:p>
        </p:txBody>
      </p:sp>
      <p:pic>
        <p:nvPicPr>
          <p:cNvPr id="5" name="Picture 4" descr="gang_plank.jpg"/>
          <p:cNvPicPr>
            <a:picLocks noChangeAspect="1"/>
          </p:cNvPicPr>
          <p:nvPr/>
        </p:nvPicPr>
        <p:blipFill>
          <a:blip r:embed="rId3"/>
          <a:stretch>
            <a:fillRect/>
          </a:stretch>
        </p:blipFill>
        <p:spPr>
          <a:xfrm>
            <a:off x="3124200" y="3048000"/>
            <a:ext cx="3352800" cy="2873289"/>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cut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ppt_w</p:attrName>
                                        </p:attrNameLst>
                                      </p:cBhvr>
                                      <p:tavLst>
                                        <p:tav tm="0" fmla="#ppt_w*sin(2.5*pi*$)">
                                          <p:val>
                                            <p:fltVal val="0"/>
                                          </p:val>
                                        </p:tav>
                                        <p:tav tm="100000">
                                          <p:val>
                                            <p:fltVal val="1"/>
                                          </p:val>
                                        </p:tav>
                                      </p:tavLst>
                                    </p:anim>
                                    <p:anim calcmode="lin" valueType="num">
                                      <p:cBhvr>
                                        <p:cTn id="9" dur="500" fill="hold"/>
                                        <p:tgtEl>
                                          <p:spTgt spid="4"/>
                                        </p:tgtEl>
                                        <p:attrNameLst>
                                          <p:attrName>ppt_h</p:attrName>
                                        </p:attrNameLst>
                                      </p:cBhvr>
                                      <p:tavLst>
                                        <p:tav tm="0">
                                          <p:val>
                                            <p:strVal val="#ppt_h"/>
                                          </p:val>
                                        </p:tav>
                                        <p:tav tm="100000">
                                          <p:val>
                                            <p:strVal val="#ppt_h"/>
                                          </p:val>
                                        </p:tav>
                                      </p:tavLst>
                                    </p:anim>
                                  </p:childTnLst>
                                </p:cTn>
                              </p:par>
                              <p:par>
                                <p:cTn id="10" presetID="2" presetClass="entr" presetSubtype="4"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457200" y="1752600"/>
            <a:ext cx="8458200" cy="15779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sng" strike="noStrike" kern="0" cap="none" spc="0" normalizeH="0" baseline="0" noProof="0" dirty="0" smtClean="0">
                <a:ln>
                  <a:noFill/>
                </a:ln>
                <a:solidFill>
                  <a:srgbClr val="996633"/>
                </a:solidFill>
                <a:effectLst>
                  <a:outerShdw blurRad="38100" dist="38100" dir="2700000" algn="tl">
                    <a:srgbClr val="C0C0C0"/>
                  </a:outerShdw>
                </a:effectLst>
                <a:uLnTx/>
                <a:uFillTx/>
                <a:latin typeface="+mj-lt"/>
                <a:ea typeface="+mj-ea"/>
                <a:cs typeface="+mj-cs"/>
              </a:rPr>
              <a:t>12. Sub-Ordination of Individual  Interest to common goal</a:t>
            </a:r>
            <a:br>
              <a:rPr kumimoji="0" lang="en-US" sz="4000" b="1" i="0" u="sng" strike="noStrike" kern="0" cap="none" spc="0" normalizeH="0" baseline="0" noProof="0" dirty="0" smtClean="0">
                <a:ln>
                  <a:noFill/>
                </a:ln>
                <a:solidFill>
                  <a:srgbClr val="996633"/>
                </a:solidFill>
                <a:effectLst>
                  <a:outerShdw blurRad="38100" dist="38100" dir="2700000" algn="tl">
                    <a:srgbClr val="C0C0C0"/>
                  </a:outerShdw>
                </a:effectLst>
                <a:uLnTx/>
                <a:uFillTx/>
                <a:latin typeface="+mj-lt"/>
                <a:ea typeface="+mj-ea"/>
                <a:cs typeface="+mj-cs"/>
              </a:rPr>
            </a:br>
            <a:endParaRPr kumimoji="0" lang="en-US" sz="4000" b="1" i="0" u="sng" strike="noStrike" kern="0" cap="none" spc="0" normalizeH="0" baseline="0" noProof="0" dirty="0">
              <a:ln>
                <a:noFill/>
              </a:ln>
              <a:solidFill>
                <a:srgbClr val="996633"/>
              </a:solidFill>
              <a:effectLst>
                <a:outerShdw blurRad="38100" dist="38100" dir="2700000" algn="tl">
                  <a:srgbClr val="C0C0C0"/>
                </a:outerShdw>
              </a:effectLst>
              <a:uLnTx/>
              <a:uFillTx/>
              <a:latin typeface="+mj-lt"/>
              <a:ea typeface="+mj-ea"/>
              <a:cs typeface="+mj-cs"/>
            </a:endParaRPr>
          </a:p>
        </p:txBody>
      </p:sp>
      <p:pic>
        <p:nvPicPr>
          <p:cNvPr id="5" name="Picture 4" descr="life.jpg"/>
          <p:cNvPicPr>
            <a:picLocks noChangeAspect="1"/>
          </p:cNvPicPr>
          <p:nvPr/>
        </p:nvPicPr>
        <p:blipFill>
          <a:blip r:embed="rId3"/>
          <a:stretch>
            <a:fillRect/>
          </a:stretch>
        </p:blipFill>
        <p:spPr>
          <a:xfrm>
            <a:off x="3505200" y="3657600"/>
            <a:ext cx="2514600" cy="2346960"/>
          </a:xfrm>
          <a:prstGeom prst="rect">
            <a:avLst/>
          </a:prstGeom>
          <a:ln>
            <a:noFill/>
          </a:ln>
          <a:effectLst>
            <a:softEdge rad="112500"/>
          </a:effectLst>
        </p:spPr>
      </p:pic>
    </p:spTree>
  </p:cSld>
  <p:clrMapOvr>
    <a:masterClrMapping/>
  </p:clrMapOvr>
  <p:transition>
    <p:cut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ppt_w</p:attrName>
                                        </p:attrNameLst>
                                      </p:cBhvr>
                                      <p:tavLst>
                                        <p:tav tm="0" fmla="#ppt_w*sin(2.5*pi*$)">
                                          <p:val>
                                            <p:fltVal val="0"/>
                                          </p:val>
                                        </p:tav>
                                        <p:tav tm="100000">
                                          <p:val>
                                            <p:fltVal val="1"/>
                                          </p:val>
                                        </p:tav>
                                      </p:tavLst>
                                    </p:anim>
                                    <p:anim calcmode="lin" valueType="num">
                                      <p:cBhvr>
                                        <p:cTn id="9" dur="500" fill="hold"/>
                                        <p:tgtEl>
                                          <p:spTgt spid="4"/>
                                        </p:tgtEl>
                                        <p:attrNameLst>
                                          <p:attrName>ppt_h</p:attrName>
                                        </p:attrNameLst>
                                      </p:cBhvr>
                                      <p:tavLst>
                                        <p:tav tm="0">
                                          <p:val>
                                            <p:strVal val="#ppt_h"/>
                                          </p:val>
                                        </p:tav>
                                        <p:tav tm="100000">
                                          <p:val>
                                            <p:strVal val="#ppt_h"/>
                                          </p:val>
                                        </p:tav>
                                      </p:tavLst>
                                    </p:anim>
                                  </p:childTnLst>
                                </p:cTn>
                              </p:par>
                              <p:par>
                                <p:cTn id="10" presetID="2" presetClass="entr" presetSubtype="4"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60" name="Rectangle 4"/>
          <p:cNvSpPr>
            <a:spLocks noChangeArrowheads="1"/>
          </p:cNvSpPr>
          <p:nvPr/>
        </p:nvSpPr>
        <p:spPr bwMode="auto">
          <a:xfrm>
            <a:off x="533400" y="304800"/>
            <a:ext cx="7793038" cy="776288"/>
          </a:xfrm>
          <a:prstGeom prst="rect">
            <a:avLst/>
          </a:prstGeom>
          <a:noFill/>
          <a:ln w="9525">
            <a:noFill/>
            <a:miter lim="800000"/>
            <a:headEnd/>
            <a:tailEnd/>
          </a:ln>
        </p:spPr>
        <p:txBody>
          <a:bodyPr anchor="b"/>
          <a:lstStyle/>
          <a:p>
            <a:r>
              <a:rPr lang="en-US" sz="4400">
                <a:solidFill>
                  <a:schemeClr val="tx2"/>
                </a:solidFill>
                <a:latin typeface="Times New Roman" charset="0"/>
                <a:cs typeface="Arial" charset="0"/>
              </a:rPr>
              <a:t>Management Theory</a:t>
            </a:r>
          </a:p>
        </p:txBody>
      </p:sp>
      <p:sp>
        <p:nvSpPr>
          <p:cNvPr id="70661" name="Rectangle 5"/>
          <p:cNvSpPr>
            <a:spLocks noChangeArrowheads="1"/>
          </p:cNvSpPr>
          <p:nvPr/>
        </p:nvSpPr>
        <p:spPr bwMode="auto">
          <a:xfrm>
            <a:off x="533400" y="1066800"/>
            <a:ext cx="7772400" cy="5638800"/>
          </a:xfrm>
          <a:prstGeom prst="rect">
            <a:avLst/>
          </a:prstGeom>
          <a:noFill/>
          <a:ln w="9525">
            <a:noFill/>
            <a:miter lim="800000"/>
            <a:headEnd/>
            <a:tailEnd/>
          </a:ln>
        </p:spPr>
        <p:txBody>
          <a:bodyPr/>
          <a:lstStyle/>
          <a:p>
            <a:pPr marL="469900" indent="-469900">
              <a:lnSpc>
                <a:spcPct val="90000"/>
              </a:lnSpc>
              <a:spcBef>
                <a:spcPct val="20000"/>
              </a:spcBef>
              <a:buClr>
                <a:schemeClr val="bg2"/>
              </a:buClr>
              <a:buSzPct val="70000"/>
            </a:pPr>
            <a:endParaRPr lang="en-US" sz="2400">
              <a:latin typeface="Times New Roman" charset="0"/>
              <a:cs typeface="Arial" charset="0"/>
            </a:endParaRPr>
          </a:p>
          <a:p>
            <a:pPr marL="469900" indent="-469900">
              <a:lnSpc>
                <a:spcPct val="90000"/>
              </a:lnSpc>
              <a:spcBef>
                <a:spcPct val="20000"/>
              </a:spcBef>
              <a:buClr>
                <a:schemeClr val="bg2"/>
              </a:buClr>
              <a:buSzPct val="70000"/>
              <a:buFont typeface="Wingdings" pitchFamily="2" charset="2"/>
              <a:buChar char="o"/>
            </a:pPr>
            <a:r>
              <a:rPr lang="en-US" sz="2400">
                <a:latin typeface="Times New Roman" charset="0"/>
                <a:cs typeface="Arial" charset="0"/>
              </a:rPr>
              <a:t>Classical Approaches</a:t>
            </a:r>
          </a:p>
          <a:p>
            <a:pPr marL="908050" lvl="1" indent="-436563">
              <a:lnSpc>
                <a:spcPct val="90000"/>
              </a:lnSpc>
              <a:spcBef>
                <a:spcPct val="20000"/>
              </a:spcBef>
              <a:buClr>
                <a:schemeClr val="accent2"/>
              </a:buClr>
              <a:buSzPct val="75000"/>
              <a:buFont typeface="Wingdings" pitchFamily="2" charset="2"/>
              <a:buChar char="n"/>
            </a:pPr>
            <a:r>
              <a:rPr lang="en-US" sz="2000">
                <a:latin typeface="Times New Roman" charset="0"/>
                <a:cs typeface="Arial" charset="0"/>
              </a:rPr>
              <a:t>Frederick Taylor: Scientific Management (1886)</a:t>
            </a:r>
          </a:p>
          <a:p>
            <a:pPr marL="908050" lvl="1" indent="-436563">
              <a:lnSpc>
                <a:spcPct val="90000"/>
              </a:lnSpc>
              <a:spcBef>
                <a:spcPct val="20000"/>
              </a:spcBef>
              <a:buClr>
                <a:schemeClr val="accent2"/>
              </a:buClr>
              <a:buSzPct val="75000"/>
              <a:buFont typeface="Wingdings" pitchFamily="2" charset="2"/>
              <a:buChar char="n"/>
            </a:pPr>
            <a:r>
              <a:rPr lang="en-US" sz="2000">
                <a:latin typeface="Times New Roman" charset="0"/>
                <a:cs typeface="Arial" charset="0"/>
              </a:rPr>
              <a:t>Frank and Lillian Gilbreth: Time/motion studies (later 1800s)</a:t>
            </a:r>
          </a:p>
          <a:p>
            <a:pPr marL="908050" lvl="1" indent="-436563">
              <a:lnSpc>
                <a:spcPct val="90000"/>
              </a:lnSpc>
              <a:spcBef>
                <a:spcPct val="20000"/>
              </a:spcBef>
              <a:buClr>
                <a:schemeClr val="accent2"/>
              </a:buClr>
              <a:buSzPct val="75000"/>
              <a:buFont typeface="Wingdings" pitchFamily="2" charset="2"/>
              <a:buChar char="n"/>
            </a:pPr>
            <a:r>
              <a:rPr lang="en-US" sz="2000">
                <a:latin typeface="Times New Roman" charset="0"/>
                <a:cs typeface="Arial" charset="0"/>
              </a:rPr>
              <a:t>Henri Fayol: 14 Principles of Management  (1880s-1890s)</a:t>
            </a:r>
          </a:p>
          <a:p>
            <a:pPr marL="908050" lvl="1" indent="-436563">
              <a:lnSpc>
                <a:spcPct val="90000"/>
              </a:lnSpc>
              <a:spcBef>
                <a:spcPct val="20000"/>
              </a:spcBef>
              <a:buClr>
                <a:schemeClr val="accent2"/>
              </a:buClr>
              <a:buSzPct val="75000"/>
              <a:buFont typeface="Wingdings" pitchFamily="2" charset="2"/>
              <a:buChar char="n"/>
            </a:pPr>
            <a:r>
              <a:rPr lang="en-US" sz="2000">
                <a:latin typeface="Times New Roman" charset="0"/>
                <a:cs typeface="Arial" charset="0"/>
              </a:rPr>
              <a:t>Max Weber : Bureaucracy (1920s)</a:t>
            </a:r>
          </a:p>
          <a:p>
            <a:pPr marL="469900" indent="-469900">
              <a:lnSpc>
                <a:spcPct val="90000"/>
              </a:lnSpc>
              <a:spcBef>
                <a:spcPct val="20000"/>
              </a:spcBef>
              <a:buClr>
                <a:schemeClr val="bg2"/>
              </a:buClr>
              <a:buSzPct val="70000"/>
              <a:buFont typeface="Wingdings" pitchFamily="2" charset="2"/>
              <a:buChar char="o"/>
            </a:pPr>
            <a:r>
              <a:rPr lang="en-US" sz="2400">
                <a:latin typeface="Times New Roman" charset="0"/>
                <a:cs typeface="Arial" charset="0"/>
              </a:rPr>
              <a:t>Behavioral Approaches</a:t>
            </a:r>
          </a:p>
          <a:p>
            <a:pPr marL="908050" lvl="1" indent="-436563">
              <a:lnSpc>
                <a:spcPct val="90000"/>
              </a:lnSpc>
              <a:spcBef>
                <a:spcPct val="20000"/>
              </a:spcBef>
              <a:buClr>
                <a:schemeClr val="accent2"/>
              </a:buClr>
              <a:buSzPct val="75000"/>
              <a:buFont typeface="Wingdings" pitchFamily="2" charset="2"/>
              <a:buChar char="n"/>
            </a:pPr>
            <a:r>
              <a:rPr lang="en-US" sz="2000">
                <a:latin typeface="Times New Roman" charset="0"/>
                <a:cs typeface="Arial" charset="0"/>
              </a:rPr>
              <a:t>The Hawthorne Experiment (1927)</a:t>
            </a:r>
          </a:p>
          <a:p>
            <a:pPr marL="908050" lvl="1" indent="-436563">
              <a:lnSpc>
                <a:spcPct val="90000"/>
              </a:lnSpc>
              <a:spcBef>
                <a:spcPct val="20000"/>
              </a:spcBef>
              <a:buClr>
                <a:schemeClr val="accent2"/>
              </a:buClr>
              <a:buSzPct val="75000"/>
              <a:buFont typeface="Wingdings" pitchFamily="2" charset="2"/>
              <a:buChar char="n"/>
            </a:pPr>
            <a:r>
              <a:rPr lang="en-US" sz="2000">
                <a:latin typeface="Times New Roman" charset="0"/>
                <a:cs typeface="Arial" charset="0"/>
              </a:rPr>
              <a:t>MacGregor’s Theory X and Theory Y (1960)</a:t>
            </a:r>
          </a:p>
          <a:p>
            <a:pPr marL="469900" indent="-469900">
              <a:lnSpc>
                <a:spcPct val="90000"/>
              </a:lnSpc>
              <a:spcBef>
                <a:spcPct val="20000"/>
              </a:spcBef>
              <a:buClr>
                <a:schemeClr val="bg2"/>
              </a:buClr>
              <a:buSzPct val="70000"/>
              <a:buFont typeface="Wingdings" pitchFamily="2" charset="2"/>
              <a:buChar char="o"/>
            </a:pPr>
            <a:r>
              <a:rPr lang="en-US" sz="2400">
                <a:latin typeface="Times New Roman" charset="0"/>
                <a:cs typeface="Arial" charset="0"/>
              </a:rPr>
              <a:t>Quantitative Approaches</a:t>
            </a:r>
          </a:p>
          <a:p>
            <a:pPr marL="469900" indent="-469900">
              <a:lnSpc>
                <a:spcPct val="90000"/>
              </a:lnSpc>
              <a:spcBef>
                <a:spcPct val="20000"/>
              </a:spcBef>
              <a:buClr>
                <a:schemeClr val="bg2"/>
              </a:buClr>
              <a:buSzPct val="70000"/>
              <a:buFont typeface="Wingdings" pitchFamily="2" charset="2"/>
              <a:buChar char="o"/>
            </a:pPr>
            <a:r>
              <a:rPr lang="en-US" sz="2400">
                <a:latin typeface="Times New Roman" charset="0"/>
                <a:cs typeface="Arial" charset="0"/>
              </a:rPr>
              <a:t>Contemporary Approaches</a:t>
            </a:r>
          </a:p>
          <a:p>
            <a:pPr marL="908050" lvl="1" indent="-436563">
              <a:lnSpc>
                <a:spcPct val="90000"/>
              </a:lnSpc>
              <a:spcBef>
                <a:spcPct val="20000"/>
              </a:spcBef>
              <a:buClr>
                <a:schemeClr val="accent2"/>
              </a:buClr>
              <a:buSzPct val="75000"/>
              <a:buFont typeface="Wingdings" pitchFamily="2" charset="2"/>
              <a:buChar char="n"/>
            </a:pPr>
            <a:r>
              <a:rPr lang="en-US" sz="2000">
                <a:latin typeface="Times New Roman" charset="0"/>
                <a:cs typeface="Arial" charset="0"/>
              </a:rPr>
              <a:t>Ouchi’s Theory Z (1981)</a:t>
            </a:r>
          </a:p>
          <a:p>
            <a:pPr marL="908050" lvl="1" indent="-436563">
              <a:lnSpc>
                <a:spcPct val="90000"/>
              </a:lnSpc>
              <a:spcBef>
                <a:spcPct val="20000"/>
              </a:spcBef>
              <a:buClr>
                <a:schemeClr val="accent2"/>
              </a:buClr>
              <a:buSzPct val="75000"/>
              <a:buFont typeface="Wingdings" pitchFamily="2" charset="2"/>
              <a:buChar char="n"/>
            </a:pPr>
            <a:r>
              <a:rPr lang="en-US" sz="2000">
                <a:latin typeface="Times New Roman" charset="0"/>
                <a:cs typeface="Arial" charset="0"/>
              </a:rPr>
              <a:t>Contingency Management</a:t>
            </a:r>
          </a:p>
        </p:txBody>
      </p:sp>
    </p:spTree>
  </p:cSld>
  <p:clrMapOvr>
    <a:masterClrMapping/>
  </p:clrMapOvr>
  <p:transition>
    <p:cut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70660"/>
                                        </p:tgtEl>
                                        <p:attrNameLst>
                                          <p:attrName>style.visibility</p:attrName>
                                        </p:attrNameLst>
                                      </p:cBhvr>
                                      <p:to>
                                        <p:strVal val="visible"/>
                                      </p:to>
                                    </p:set>
                                    <p:animEffect transition="in" filter="box(in)">
                                      <p:cBhvr>
                                        <p:cTn id="7" dur="500"/>
                                        <p:tgtEl>
                                          <p:spTgt spid="7066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70661">
                                            <p:txEl>
                                              <p:pRg st="1" end="1"/>
                                            </p:txEl>
                                          </p:spTgt>
                                        </p:tgtEl>
                                        <p:attrNameLst>
                                          <p:attrName>style.visibility</p:attrName>
                                        </p:attrNameLst>
                                      </p:cBhvr>
                                      <p:to>
                                        <p:strVal val="visible"/>
                                      </p:to>
                                    </p:set>
                                    <p:anim calcmode="lin" valueType="num">
                                      <p:cBhvr additive="base">
                                        <p:cTn id="12" dur="500" fill="hold"/>
                                        <p:tgtEl>
                                          <p:spTgt spid="70661">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7066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70661">
                                            <p:txEl>
                                              <p:pRg st="6" end="6"/>
                                            </p:txEl>
                                          </p:spTgt>
                                        </p:tgtEl>
                                        <p:attrNameLst>
                                          <p:attrName>style.visibility</p:attrName>
                                        </p:attrNameLst>
                                      </p:cBhvr>
                                      <p:to>
                                        <p:strVal val="visible"/>
                                      </p:to>
                                    </p:set>
                                    <p:anim calcmode="lin" valueType="num">
                                      <p:cBhvr additive="base">
                                        <p:cTn id="18" dur="500" fill="hold"/>
                                        <p:tgtEl>
                                          <p:spTgt spid="70661">
                                            <p:txEl>
                                              <p:pRg st="6" end="6"/>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70661">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70661">
                                            <p:txEl>
                                              <p:charRg st="381" end="405"/>
                                            </p:txEl>
                                          </p:spTgt>
                                        </p:tgtEl>
                                        <p:attrNameLst>
                                          <p:attrName>style.visibility</p:attrName>
                                        </p:attrNameLst>
                                      </p:cBhvr>
                                      <p:to>
                                        <p:strVal val="visible"/>
                                      </p:to>
                                    </p:set>
                                    <p:anim calcmode="lin" valueType="num">
                                      <p:cBhvr additive="base">
                                        <p:cTn id="24" dur="500" fill="hold"/>
                                        <p:tgtEl>
                                          <p:spTgt spid="70661">
                                            <p:txEl>
                                              <p:charRg st="381" end="405"/>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70661">
                                            <p:txEl>
                                              <p:charRg st="381" end="405"/>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70661">
                                            <p:txEl>
                                              <p:charRg st="405" end="409"/>
                                            </p:txEl>
                                          </p:spTgt>
                                        </p:tgtEl>
                                        <p:attrNameLst>
                                          <p:attrName>style.visibility</p:attrName>
                                        </p:attrNameLst>
                                      </p:cBhvr>
                                      <p:to>
                                        <p:strVal val="visible"/>
                                      </p:to>
                                    </p:set>
                                    <p:anim calcmode="lin" valueType="num">
                                      <p:cBhvr additive="base">
                                        <p:cTn id="30" dur="500" fill="hold"/>
                                        <p:tgtEl>
                                          <p:spTgt spid="70661">
                                            <p:txEl>
                                              <p:charRg st="405" end="409"/>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70661">
                                            <p:txEl>
                                              <p:charRg st="405" end="409"/>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70661">
                                            <p:txEl>
                                              <p:pRg st="2" end="2"/>
                                            </p:txEl>
                                          </p:spTgt>
                                        </p:tgtEl>
                                        <p:attrNameLst>
                                          <p:attrName>style.visibility</p:attrName>
                                        </p:attrNameLst>
                                      </p:cBhvr>
                                      <p:to>
                                        <p:strVal val="visible"/>
                                      </p:to>
                                    </p:set>
                                    <p:anim calcmode="lin" valueType="num">
                                      <p:cBhvr additive="base">
                                        <p:cTn id="36" dur="500" fill="hold"/>
                                        <p:tgtEl>
                                          <p:spTgt spid="70661">
                                            <p:txEl>
                                              <p:pRg st="2" end="2"/>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7066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70661">
                                            <p:txEl>
                                              <p:pRg st="3" end="3"/>
                                            </p:txEl>
                                          </p:spTgt>
                                        </p:tgtEl>
                                        <p:attrNameLst>
                                          <p:attrName>style.visibility</p:attrName>
                                        </p:attrNameLst>
                                      </p:cBhvr>
                                      <p:to>
                                        <p:strVal val="visible"/>
                                      </p:to>
                                    </p:set>
                                    <p:anim calcmode="lin" valueType="num">
                                      <p:cBhvr additive="base">
                                        <p:cTn id="42" dur="500" fill="hold"/>
                                        <p:tgtEl>
                                          <p:spTgt spid="70661">
                                            <p:txEl>
                                              <p:pRg st="3" end="3"/>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7066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nodeType="clickEffect">
                                  <p:stCondLst>
                                    <p:cond delay="0"/>
                                  </p:stCondLst>
                                  <p:childTnLst>
                                    <p:set>
                                      <p:cBhvr>
                                        <p:cTn id="47" dur="1" fill="hold">
                                          <p:stCondLst>
                                            <p:cond delay="0"/>
                                          </p:stCondLst>
                                        </p:cTn>
                                        <p:tgtEl>
                                          <p:spTgt spid="70661">
                                            <p:txEl>
                                              <p:pRg st="4" end="4"/>
                                            </p:txEl>
                                          </p:spTgt>
                                        </p:tgtEl>
                                        <p:attrNameLst>
                                          <p:attrName>style.visibility</p:attrName>
                                        </p:attrNameLst>
                                      </p:cBhvr>
                                      <p:to>
                                        <p:strVal val="visible"/>
                                      </p:to>
                                    </p:set>
                                    <p:anim calcmode="lin" valueType="num">
                                      <p:cBhvr additive="base">
                                        <p:cTn id="48" dur="500" fill="hold"/>
                                        <p:tgtEl>
                                          <p:spTgt spid="70661">
                                            <p:txEl>
                                              <p:pRg st="4" end="4"/>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7066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nodeType="clickEffect">
                                  <p:stCondLst>
                                    <p:cond delay="0"/>
                                  </p:stCondLst>
                                  <p:childTnLst>
                                    <p:set>
                                      <p:cBhvr>
                                        <p:cTn id="53" dur="1" fill="hold">
                                          <p:stCondLst>
                                            <p:cond delay="0"/>
                                          </p:stCondLst>
                                        </p:cTn>
                                        <p:tgtEl>
                                          <p:spTgt spid="70661">
                                            <p:txEl>
                                              <p:pRg st="5" end="5"/>
                                            </p:txEl>
                                          </p:spTgt>
                                        </p:tgtEl>
                                        <p:attrNameLst>
                                          <p:attrName>style.visibility</p:attrName>
                                        </p:attrNameLst>
                                      </p:cBhvr>
                                      <p:to>
                                        <p:strVal val="visible"/>
                                      </p:to>
                                    </p:set>
                                    <p:anim calcmode="lin" valueType="num">
                                      <p:cBhvr additive="base">
                                        <p:cTn id="54" dur="500" fill="hold"/>
                                        <p:tgtEl>
                                          <p:spTgt spid="70661">
                                            <p:txEl>
                                              <p:pRg st="5" end="5"/>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70661">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nodeType="clickEffect">
                                  <p:stCondLst>
                                    <p:cond delay="0"/>
                                  </p:stCondLst>
                                  <p:childTnLst>
                                    <p:set>
                                      <p:cBhvr>
                                        <p:cTn id="59" dur="1" fill="hold">
                                          <p:stCondLst>
                                            <p:cond delay="0"/>
                                          </p:stCondLst>
                                        </p:cTn>
                                        <p:tgtEl>
                                          <p:spTgt spid="70661">
                                            <p:txEl>
                                              <p:pRg st="7" end="7"/>
                                            </p:txEl>
                                          </p:spTgt>
                                        </p:tgtEl>
                                        <p:attrNameLst>
                                          <p:attrName>style.visibility</p:attrName>
                                        </p:attrNameLst>
                                      </p:cBhvr>
                                      <p:to>
                                        <p:strVal val="visible"/>
                                      </p:to>
                                    </p:set>
                                    <p:anim calcmode="lin" valueType="num">
                                      <p:cBhvr additive="base">
                                        <p:cTn id="60" dur="500" fill="hold"/>
                                        <p:tgtEl>
                                          <p:spTgt spid="70661">
                                            <p:txEl>
                                              <p:pRg st="7" end="7"/>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70661">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 presetClass="entr" presetSubtype="4" fill="hold" nodeType="clickEffect">
                                  <p:stCondLst>
                                    <p:cond delay="0"/>
                                  </p:stCondLst>
                                  <p:childTnLst>
                                    <p:set>
                                      <p:cBhvr>
                                        <p:cTn id="65" dur="1" fill="hold">
                                          <p:stCondLst>
                                            <p:cond delay="0"/>
                                          </p:stCondLst>
                                        </p:cTn>
                                        <p:tgtEl>
                                          <p:spTgt spid="70661">
                                            <p:txEl>
                                              <p:charRg st="287" end="319"/>
                                            </p:txEl>
                                          </p:spTgt>
                                        </p:tgtEl>
                                        <p:attrNameLst>
                                          <p:attrName>style.visibility</p:attrName>
                                        </p:attrNameLst>
                                      </p:cBhvr>
                                      <p:to>
                                        <p:strVal val="visible"/>
                                      </p:to>
                                    </p:set>
                                    <p:anim calcmode="lin" valueType="num">
                                      <p:cBhvr additive="base">
                                        <p:cTn id="66" dur="500" fill="hold"/>
                                        <p:tgtEl>
                                          <p:spTgt spid="70661">
                                            <p:txEl>
                                              <p:charRg st="287" end="319"/>
                                            </p:txEl>
                                          </p:spTgt>
                                        </p:tgtEl>
                                        <p:attrNameLst>
                                          <p:attrName>ppt_x</p:attrName>
                                        </p:attrNameLst>
                                      </p:cBhvr>
                                      <p:tavLst>
                                        <p:tav tm="0">
                                          <p:val>
                                            <p:strVal val="#ppt_x"/>
                                          </p:val>
                                        </p:tav>
                                        <p:tav tm="100000">
                                          <p:val>
                                            <p:strVal val="#ppt_x"/>
                                          </p:val>
                                        </p:tav>
                                      </p:tavLst>
                                    </p:anim>
                                    <p:anim calcmode="lin" valueType="num">
                                      <p:cBhvr additive="base">
                                        <p:cTn id="67" dur="500" fill="hold"/>
                                        <p:tgtEl>
                                          <p:spTgt spid="70661">
                                            <p:txEl>
                                              <p:charRg st="287" end="319"/>
                                            </p:txEl>
                                          </p:spTgt>
                                        </p:tgtEl>
                                        <p:attrNameLst>
                                          <p:attrName>ppt_y</p:attrName>
                                        </p:attrNameLst>
                                      </p:cBhvr>
                                      <p:tavLst>
                                        <p:tav tm="0">
                                          <p:val>
                                            <p:strVal val="1+#ppt_h/2"/>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2" presetClass="entr" presetSubtype="4" fill="hold" nodeType="clickEffect">
                                  <p:stCondLst>
                                    <p:cond delay="0"/>
                                  </p:stCondLst>
                                  <p:childTnLst>
                                    <p:set>
                                      <p:cBhvr>
                                        <p:cTn id="71" dur="1" fill="hold">
                                          <p:stCondLst>
                                            <p:cond delay="0"/>
                                          </p:stCondLst>
                                        </p:cTn>
                                        <p:tgtEl>
                                          <p:spTgt spid="70661">
                                            <p:txEl>
                                              <p:charRg st="319" end="340"/>
                                            </p:txEl>
                                          </p:spTgt>
                                        </p:tgtEl>
                                        <p:attrNameLst>
                                          <p:attrName>style.visibility</p:attrName>
                                        </p:attrNameLst>
                                      </p:cBhvr>
                                      <p:to>
                                        <p:strVal val="visible"/>
                                      </p:to>
                                    </p:set>
                                    <p:anim calcmode="lin" valueType="num">
                                      <p:cBhvr additive="base">
                                        <p:cTn id="72" dur="500" fill="hold"/>
                                        <p:tgtEl>
                                          <p:spTgt spid="70661">
                                            <p:txEl>
                                              <p:charRg st="319" end="340"/>
                                            </p:txEl>
                                          </p:spTgt>
                                        </p:tgtEl>
                                        <p:attrNameLst>
                                          <p:attrName>ppt_x</p:attrName>
                                        </p:attrNameLst>
                                      </p:cBhvr>
                                      <p:tavLst>
                                        <p:tav tm="0">
                                          <p:val>
                                            <p:strVal val="#ppt_x"/>
                                          </p:val>
                                        </p:tav>
                                        <p:tav tm="100000">
                                          <p:val>
                                            <p:strVal val="#ppt_x"/>
                                          </p:val>
                                        </p:tav>
                                      </p:tavLst>
                                    </p:anim>
                                    <p:anim calcmode="lin" valueType="num">
                                      <p:cBhvr additive="base">
                                        <p:cTn id="73" dur="500" fill="hold"/>
                                        <p:tgtEl>
                                          <p:spTgt spid="70661">
                                            <p:txEl>
                                              <p:charRg st="319" end="340"/>
                                            </p:txEl>
                                          </p:spTgt>
                                        </p:tgtEl>
                                        <p:attrNameLst>
                                          <p:attrName>ppt_y</p:attrName>
                                        </p:attrNameLst>
                                      </p:cBhvr>
                                      <p:tavLst>
                                        <p:tav tm="0">
                                          <p:val>
                                            <p:strVal val="1+#ppt_h/2"/>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2" presetClass="entr" presetSubtype="4" fill="hold" nodeType="clickEffect">
                                  <p:stCondLst>
                                    <p:cond delay="0"/>
                                  </p:stCondLst>
                                  <p:childTnLst>
                                    <p:set>
                                      <p:cBhvr>
                                        <p:cTn id="77" dur="1" fill="hold">
                                          <p:stCondLst>
                                            <p:cond delay="0"/>
                                          </p:stCondLst>
                                        </p:cTn>
                                        <p:tgtEl>
                                          <p:spTgt spid="70661">
                                            <p:txEl>
                                              <p:charRg st="340" end="381"/>
                                            </p:txEl>
                                          </p:spTgt>
                                        </p:tgtEl>
                                        <p:attrNameLst>
                                          <p:attrName>style.visibility</p:attrName>
                                        </p:attrNameLst>
                                      </p:cBhvr>
                                      <p:to>
                                        <p:strVal val="visible"/>
                                      </p:to>
                                    </p:set>
                                    <p:anim calcmode="lin" valueType="num">
                                      <p:cBhvr additive="base">
                                        <p:cTn id="78" dur="500" fill="hold"/>
                                        <p:tgtEl>
                                          <p:spTgt spid="70661">
                                            <p:txEl>
                                              <p:charRg st="340" end="381"/>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70661">
                                            <p:txEl>
                                              <p:charRg st="340" end="381"/>
                                            </p:txEl>
                                          </p:spTgt>
                                        </p:tgtEl>
                                        <p:attrNameLst>
                                          <p:attrName>ppt_y</p:attrName>
                                        </p:attrNameLst>
                                      </p:cBhvr>
                                      <p:tavLst>
                                        <p:tav tm="0">
                                          <p:val>
                                            <p:strVal val="1+#ppt_h/2"/>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2" presetClass="entr" presetSubtype="4" fill="hold" nodeType="clickEffect">
                                  <p:stCondLst>
                                    <p:cond delay="0"/>
                                  </p:stCondLst>
                                  <p:childTnLst>
                                    <p:set>
                                      <p:cBhvr>
                                        <p:cTn id="83" dur="1" fill="hold">
                                          <p:stCondLst>
                                            <p:cond delay="0"/>
                                          </p:stCondLst>
                                        </p:cTn>
                                        <p:tgtEl>
                                          <p:spTgt spid="70661">
                                            <p:txEl>
                                              <p:charRg st="409" end="409"/>
                                            </p:txEl>
                                          </p:spTgt>
                                        </p:tgtEl>
                                        <p:attrNameLst>
                                          <p:attrName>style.visibility</p:attrName>
                                        </p:attrNameLst>
                                      </p:cBhvr>
                                      <p:to>
                                        <p:strVal val="visible"/>
                                      </p:to>
                                    </p:set>
                                    <p:anim calcmode="lin" valueType="num">
                                      <p:cBhvr additive="base">
                                        <p:cTn id="84" dur="500" fill="hold"/>
                                        <p:tgtEl>
                                          <p:spTgt spid="70661">
                                            <p:txEl>
                                              <p:charRg st="409" end="409"/>
                                            </p:txEl>
                                          </p:spTgt>
                                        </p:tgtEl>
                                        <p:attrNameLst>
                                          <p:attrName>ppt_x</p:attrName>
                                        </p:attrNameLst>
                                      </p:cBhvr>
                                      <p:tavLst>
                                        <p:tav tm="0">
                                          <p:val>
                                            <p:strVal val="#ppt_x"/>
                                          </p:val>
                                        </p:tav>
                                        <p:tav tm="100000">
                                          <p:val>
                                            <p:strVal val="#ppt_x"/>
                                          </p:val>
                                        </p:tav>
                                      </p:tavLst>
                                    </p:anim>
                                    <p:anim calcmode="lin" valueType="num">
                                      <p:cBhvr additive="base">
                                        <p:cTn id="85" dur="500" fill="hold"/>
                                        <p:tgtEl>
                                          <p:spTgt spid="70661">
                                            <p:txEl>
                                              <p:charRg st="409" end="409"/>
                                            </p:txEl>
                                          </p:spTgt>
                                        </p:tgtEl>
                                        <p:attrNameLst>
                                          <p:attrName>ppt_y</p:attrName>
                                        </p:attrNameLst>
                                      </p:cBhvr>
                                      <p:tavLst>
                                        <p:tav tm="0">
                                          <p:val>
                                            <p:strVal val="1+#ppt_h/2"/>
                                          </p:val>
                                        </p:tav>
                                        <p:tav tm="100000">
                                          <p:val>
                                            <p:strVal val="#ppt_y"/>
                                          </p:val>
                                        </p:tav>
                                      </p:tavLst>
                                    </p:anim>
                                  </p:childTnLst>
                                </p:cTn>
                              </p:par>
                            </p:childTnLst>
                          </p:cTn>
                        </p:par>
                      </p:childTnLst>
                    </p:cTn>
                  </p:par>
                  <p:par>
                    <p:cTn id="86" fill="hold">
                      <p:stCondLst>
                        <p:cond delay="indefinite"/>
                      </p:stCondLst>
                      <p:childTnLst>
                        <p:par>
                          <p:cTn id="87" fill="hold">
                            <p:stCondLst>
                              <p:cond delay="0"/>
                            </p:stCondLst>
                            <p:childTnLst>
                              <p:par>
                                <p:cTn id="88" presetID="2" presetClass="entr" presetSubtype="4" fill="hold" nodeType="clickEffect">
                                  <p:stCondLst>
                                    <p:cond delay="0"/>
                                  </p:stCondLst>
                                  <p:childTnLst>
                                    <p:set>
                                      <p:cBhvr>
                                        <p:cTn id="89" dur="1" fill="hold">
                                          <p:stCondLst>
                                            <p:cond delay="0"/>
                                          </p:stCondLst>
                                        </p:cTn>
                                        <p:tgtEl>
                                          <p:spTgt spid="70661">
                                            <p:txEl>
                                              <p:charRg st="409" end="409"/>
                                            </p:txEl>
                                          </p:spTgt>
                                        </p:tgtEl>
                                        <p:attrNameLst>
                                          <p:attrName>style.visibility</p:attrName>
                                        </p:attrNameLst>
                                      </p:cBhvr>
                                      <p:to>
                                        <p:strVal val="visible"/>
                                      </p:to>
                                    </p:set>
                                    <p:anim calcmode="lin" valueType="num">
                                      <p:cBhvr additive="base">
                                        <p:cTn id="90" dur="500" fill="hold"/>
                                        <p:tgtEl>
                                          <p:spTgt spid="70661">
                                            <p:txEl>
                                              <p:charRg st="409" end="409"/>
                                            </p:txEl>
                                          </p:spTgt>
                                        </p:tgtEl>
                                        <p:attrNameLst>
                                          <p:attrName>ppt_x</p:attrName>
                                        </p:attrNameLst>
                                      </p:cBhvr>
                                      <p:tavLst>
                                        <p:tav tm="0">
                                          <p:val>
                                            <p:strVal val="#ppt_x"/>
                                          </p:val>
                                        </p:tav>
                                        <p:tav tm="100000">
                                          <p:val>
                                            <p:strVal val="#ppt_x"/>
                                          </p:val>
                                        </p:tav>
                                      </p:tavLst>
                                    </p:anim>
                                    <p:anim calcmode="lin" valueType="num">
                                      <p:cBhvr additive="base">
                                        <p:cTn id="91" dur="500" fill="hold"/>
                                        <p:tgtEl>
                                          <p:spTgt spid="70661">
                                            <p:txEl>
                                              <p:charRg st="409" end="40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6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381000" y="1447800"/>
            <a:ext cx="8229600" cy="15779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6000" b="1" i="0" u="sng" strike="noStrike" kern="0" cap="none" spc="0" normalizeH="0" baseline="0" noProof="0" dirty="0" smtClean="0">
                <a:ln>
                  <a:noFill/>
                </a:ln>
                <a:solidFill>
                  <a:schemeClr val="accent2">
                    <a:lumMod val="50000"/>
                  </a:schemeClr>
                </a:solidFill>
                <a:effectLst>
                  <a:outerShdw blurRad="38100" dist="38100" dir="2700000" algn="tl">
                    <a:srgbClr val="C0C0C0"/>
                  </a:outerShdw>
                </a:effectLst>
                <a:uLnTx/>
                <a:uFillTx/>
                <a:latin typeface="+mj-lt"/>
                <a:ea typeface="+mj-ea"/>
                <a:cs typeface="+mj-cs"/>
              </a:rPr>
              <a:t>13. </a:t>
            </a:r>
            <a:r>
              <a:rPr kumimoji="0" lang="en-US" sz="6000" b="1" i="0" u="sng" strike="noStrike" kern="0" cap="none" spc="0" normalizeH="0" baseline="0" noProof="0" dirty="0" err="1" smtClean="0">
                <a:ln>
                  <a:noFill/>
                </a:ln>
                <a:solidFill>
                  <a:schemeClr val="accent2">
                    <a:lumMod val="50000"/>
                  </a:schemeClr>
                </a:solidFill>
                <a:effectLst>
                  <a:outerShdw blurRad="38100" dist="38100" dir="2700000" algn="tl">
                    <a:srgbClr val="C0C0C0"/>
                  </a:outerShdw>
                </a:effectLst>
                <a:uLnTx/>
                <a:uFillTx/>
                <a:latin typeface="+mj-lt"/>
                <a:ea typeface="+mj-ea"/>
                <a:cs typeface="+mj-cs"/>
              </a:rPr>
              <a:t>Espirit</a:t>
            </a:r>
            <a:r>
              <a:rPr kumimoji="0" lang="en-US" sz="6000" b="1" i="0" u="sng" strike="noStrike" kern="0" cap="none" spc="0" normalizeH="0" baseline="0" noProof="0" dirty="0" smtClean="0">
                <a:ln>
                  <a:noFill/>
                </a:ln>
                <a:solidFill>
                  <a:schemeClr val="accent2">
                    <a:lumMod val="50000"/>
                  </a:schemeClr>
                </a:solidFill>
                <a:effectLst>
                  <a:outerShdw blurRad="38100" dist="38100" dir="2700000" algn="tl">
                    <a:srgbClr val="C0C0C0"/>
                  </a:outerShdw>
                </a:effectLst>
                <a:uLnTx/>
                <a:uFillTx/>
                <a:latin typeface="+mj-lt"/>
                <a:ea typeface="+mj-ea"/>
                <a:cs typeface="+mj-cs"/>
              </a:rPr>
              <a:t> De’ Corps </a:t>
            </a:r>
            <a:endParaRPr kumimoji="0" lang="en-US" sz="6000" b="1" i="0" u="sng" strike="noStrike" kern="0" cap="none" spc="0" normalizeH="0" baseline="0" noProof="0" dirty="0">
              <a:ln>
                <a:noFill/>
              </a:ln>
              <a:solidFill>
                <a:schemeClr val="accent2">
                  <a:lumMod val="50000"/>
                </a:schemeClr>
              </a:solidFill>
              <a:effectLst>
                <a:outerShdw blurRad="38100" dist="38100" dir="2700000" algn="tl">
                  <a:srgbClr val="C0C0C0"/>
                </a:outerShdw>
              </a:effectLst>
              <a:uLnTx/>
              <a:uFillTx/>
              <a:latin typeface="+mj-lt"/>
              <a:ea typeface="+mj-ea"/>
              <a:cs typeface="+mj-cs"/>
            </a:endParaRPr>
          </a:p>
        </p:txBody>
      </p:sp>
      <p:pic>
        <p:nvPicPr>
          <p:cNvPr id="5" name="Picture 4" descr="400_F_5168956_QtwYGlIRGGMjDgmuK09XULzlDdfu6AGN.jpg"/>
          <p:cNvPicPr>
            <a:picLocks noChangeAspect="1"/>
          </p:cNvPicPr>
          <p:nvPr/>
        </p:nvPicPr>
        <p:blipFill>
          <a:blip r:embed="rId3"/>
          <a:stretch>
            <a:fillRect/>
          </a:stretch>
        </p:blipFill>
        <p:spPr>
          <a:xfrm>
            <a:off x="457200" y="3429000"/>
            <a:ext cx="2540000" cy="1905000"/>
          </a:xfrm>
          <a:prstGeom prst="rect">
            <a:avLst/>
          </a:prstGeom>
          <a:ln>
            <a:noFill/>
          </a:ln>
          <a:effectLst>
            <a:softEdge rad="112500"/>
          </a:effectLst>
        </p:spPr>
      </p:pic>
      <p:pic>
        <p:nvPicPr>
          <p:cNvPr id="6" name="Picture 4"/>
          <p:cNvPicPr>
            <a:picLocks noChangeAspect="1" noChangeArrowheads="1"/>
          </p:cNvPicPr>
          <p:nvPr/>
        </p:nvPicPr>
        <p:blipFill>
          <a:blip r:embed="rId4"/>
          <a:srcRect/>
          <a:stretch>
            <a:fillRect/>
          </a:stretch>
        </p:blipFill>
        <p:spPr bwMode="auto">
          <a:xfrm>
            <a:off x="3505200" y="3505200"/>
            <a:ext cx="5212034" cy="1676400"/>
          </a:xfrm>
          <a:prstGeom prst="rect">
            <a:avLst/>
          </a:prstGeom>
          <a:noFill/>
          <a:ln w="9525">
            <a:noFill/>
            <a:miter lim="800000"/>
            <a:headEnd/>
            <a:tailEnd/>
          </a:ln>
          <a:effectLst/>
        </p:spPr>
      </p:pic>
    </p:spTree>
  </p:cSld>
  <p:clrMapOvr>
    <a:masterClrMapping/>
  </p:clrMapOvr>
  <p:transition>
    <p:cut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ppt_w</p:attrName>
                                        </p:attrNameLst>
                                      </p:cBhvr>
                                      <p:tavLst>
                                        <p:tav tm="0" fmla="#ppt_w*sin(2.5*pi*$)">
                                          <p:val>
                                            <p:fltVal val="0"/>
                                          </p:val>
                                        </p:tav>
                                        <p:tav tm="100000">
                                          <p:val>
                                            <p:fltVal val="1"/>
                                          </p:val>
                                        </p:tav>
                                      </p:tavLst>
                                    </p:anim>
                                    <p:anim calcmode="lin" valueType="num">
                                      <p:cBhvr>
                                        <p:cTn id="9" dur="500" fill="hold"/>
                                        <p:tgtEl>
                                          <p:spTgt spid="4"/>
                                        </p:tgtEl>
                                        <p:attrNameLst>
                                          <p:attrName>ppt_h</p:attrName>
                                        </p:attrNameLst>
                                      </p:cBhvr>
                                      <p:tavLst>
                                        <p:tav tm="0">
                                          <p:val>
                                            <p:strVal val="#ppt_h"/>
                                          </p:val>
                                        </p:tav>
                                        <p:tav tm="100000">
                                          <p:val>
                                            <p:strVal val="#ppt_h"/>
                                          </p:val>
                                        </p:tav>
                                      </p:tavLst>
                                    </p:anim>
                                  </p:childTnLst>
                                </p:cTn>
                              </p:par>
                              <p:par>
                                <p:cTn id="10" presetID="2" presetClass="entr" presetSubtype="4"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ience_centralized_300.jpg"/>
          <p:cNvPicPr>
            <a:picLocks noChangeAspect="1"/>
          </p:cNvPicPr>
          <p:nvPr/>
        </p:nvPicPr>
        <p:blipFill>
          <a:blip r:embed="rId3"/>
          <a:stretch>
            <a:fillRect/>
          </a:stretch>
        </p:blipFill>
        <p:spPr>
          <a:xfrm>
            <a:off x="3276600" y="3581400"/>
            <a:ext cx="3200400" cy="2400300"/>
          </a:xfrm>
          <a:prstGeom prst="rect">
            <a:avLst/>
          </a:prstGeom>
          <a:ln>
            <a:noFill/>
          </a:ln>
          <a:effectLst>
            <a:softEdge rad="112500"/>
          </a:effectLst>
        </p:spPr>
      </p:pic>
      <p:sp>
        <p:nvSpPr>
          <p:cNvPr id="5" name="Title 1"/>
          <p:cNvSpPr txBox="1">
            <a:spLocks/>
          </p:cNvSpPr>
          <p:nvPr/>
        </p:nvSpPr>
        <p:spPr bwMode="auto">
          <a:xfrm>
            <a:off x="533400" y="1828800"/>
            <a:ext cx="8229600" cy="15779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6000" b="1" i="0" u="sng" strike="noStrike" kern="0" cap="none" spc="0" normalizeH="0" baseline="0" noProof="0" dirty="0" smtClean="0">
                <a:ln>
                  <a:noFill/>
                </a:ln>
                <a:solidFill>
                  <a:schemeClr val="accent4">
                    <a:lumMod val="95000"/>
                    <a:lumOff val="5000"/>
                  </a:schemeClr>
                </a:solidFill>
                <a:effectLst>
                  <a:outerShdw blurRad="38100" dist="38100" dir="2700000" algn="tl">
                    <a:srgbClr val="C0C0C0"/>
                  </a:outerShdw>
                </a:effectLst>
                <a:uLnTx/>
                <a:uFillTx/>
                <a:latin typeface="+mj-lt"/>
                <a:ea typeface="+mj-ea"/>
                <a:cs typeface="+mj-cs"/>
              </a:rPr>
              <a:t>14. Centralization</a:t>
            </a:r>
            <a:endParaRPr kumimoji="0" lang="en-US" sz="6000" b="1" i="0" u="sng" strike="noStrike" kern="0" cap="none" spc="0" normalizeH="0" baseline="0" noProof="0" dirty="0">
              <a:ln>
                <a:noFill/>
              </a:ln>
              <a:solidFill>
                <a:schemeClr val="accent4">
                  <a:lumMod val="95000"/>
                  <a:lumOff val="5000"/>
                </a:schemeClr>
              </a:solidFill>
              <a:effectLst>
                <a:outerShdw blurRad="38100" dist="38100" dir="2700000" algn="tl">
                  <a:srgbClr val="C0C0C0"/>
                </a:outerShdw>
              </a:effectLst>
              <a:uLnTx/>
              <a:uFillTx/>
              <a:latin typeface="+mj-lt"/>
              <a:ea typeface="+mj-ea"/>
              <a:cs typeface="+mj-cs"/>
            </a:endParaRPr>
          </a:p>
        </p:txBody>
      </p:sp>
    </p:spTree>
  </p:cSld>
  <p:clrMapOvr>
    <a:masterClrMapping/>
  </p:clrMapOvr>
  <p:transition>
    <p:cut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ppt_w</p:attrName>
                                        </p:attrNameLst>
                                      </p:cBhvr>
                                      <p:tavLst>
                                        <p:tav tm="0" fmla="#ppt_w*sin(2.5*pi*$)">
                                          <p:val>
                                            <p:fltVal val="0"/>
                                          </p:val>
                                        </p:tav>
                                        <p:tav tm="100000">
                                          <p:val>
                                            <p:fltVal val="1"/>
                                          </p:val>
                                        </p:tav>
                                      </p:tavLst>
                                    </p:anim>
                                    <p:anim calcmode="lin" valueType="num">
                                      <p:cBhvr>
                                        <p:cTn id="9" dur="500" fill="hold"/>
                                        <p:tgtEl>
                                          <p:spTgt spid="5"/>
                                        </p:tgtEl>
                                        <p:attrNameLst>
                                          <p:attrName>ppt_h</p:attrName>
                                        </p:attrNameLst>
                                      </p:cBhvr>
                                      <p:tavLst>
                                        <p:tav tm="0">
                                          <p:val>
                                            <p:strVal val="#ppt_h"/>
                                          </p:val>
                                        </p:tav>
                                        <p:tav tm="100000">
                                          <p:val>
                                            <p:strVal val="#ppt_h"/>
                                          </p:val>
                                        </p:tav>
                                      </p:tavLst>
                                    </p:anim>
                                  </p:childTnLst>
                                </p:cTn>
                              </p:par>
                              <p:par>
                                <p:cTn id="10" presetID="2" presetClass="entr" presetSubtype="4"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ChangeArrowheads="1"/>
          </p:cNvSpPr>
          <p:nvPr/>
        </p:nvSpPr>
        <p:spPr bwMode="auto">
          <a:xfrm>
            <a:off x="0" y="304800"/>
            <a:ext cx="9144000" cy="6802438"/>
          </a:xfrm>
          <a:prstGeom prst="rect">
            <a:avLst/>
          </a:prstGeom>
          <a:noFill/>
          <a:ln w="9525">
            <a:noFill/>
            <a:miter lim="800000"/>
            <a:headEnd/>
            <a:tailEnd/>
          </a:ln>
        </p:spPr>
        <p:txBody>
          <a:bodyPr anchor="ctr">
            <a:spAutoFit/>
          </a:bodyPr>
          <a:lstStyle/>
          <a:p>
            <a:endParaRPr lang="en-US" sz="2000">
              <a:latin typeface="Times New Roman" charset="0"/>
            </a:endParaRPr>
          </a:p>
          <a:p>
            <a:r>
              <a:rPr lang="en-US" sz="2800" b="1">
                <a:latin typeface="Times New Roman" charset="0"/>
              </a:rPr>
              <a:t>1. Specialization of labor</a:t>
            </a:r>
            <a:r>
              <a:rPr lang="en-US" sz="2800">
                <a:latin typeface="Times New Roman" charset="0"/>
              </a:rPr>
              <a:t>. Specializing encourages continuous improvement in skills and the development of improvements in methods. </a:t>
            </a:r>
          </a:p>
          <a:p>
            <a:r>
              <a:rPr lang="en-US" sz="2800" b="1">
                <a:latin typeface="Times New Roman" charset="0"/>
              </a:rPr>
              <a:t>2. Authority</a:t>
            </a:r>
            <a:r>
              <a:rPr lang="en-US" sz="2800">
                <a:latin typeface="Times New Roman" charset="0"/>
              </a:rPr>
              <a:t>. The right to give orders and the power to exact obedience. </a:t>
            </a:r>
          </a:p>
          <a:p>
            <a:r>
              <a:rPr lang="en-US" sz="2800" b="1">
                <a:latin typeface="Times New Roman" charset="0"/>
              </a:rPr>
              <a:t>3. Discipline</a:t>
            </a:r>
            <a:r>
              <a:rPr lang="en-US" sz="2800">
                <a:latin typeface="Times New Roman" charset="0"/>
              </a:rPr>
              <a:t>. No slacking, bending of rules. </a:t>
            </a:r>
          </a:p>
          <a:p>
            <a:r>
              <a:rPr lang="en-US" sz="2800" b="1">
                <a:latin typeface="Times New Roman" charset="0"/>
              </a:rPr>
              <a:t>4. Unity of command</a:t>
            </a:r>
            <a:r>
              <a:rPr lang="en-US" sz="2800">
                <a:latin typeface="Times New Roman" charset="0"/>
              </a:rPr>
              <a:t>. Each employee has one and only one boss. </a:t>
            </a:r>
          </a:p>
          <a:p>
            <a:r>
              <a:rPr lang="en-US" sz="2800" b="1">
                <a:latin typeface="Times New Roman" charset="0"/>
              </a:rPr>
              <a:t>5. Unity of direction</a:t>
            </a:r>
            <a:r>
              <a:rPr lang="en-US" sz="2800">
                <a:latin typeface="Times New Roman" charset="0"/>
              </a:rPr>
              <a:t>. A single mind generates a single plan and all play their part in that plan. </a:t>
            </a:r>
          </a:p>
          <a:p>
            <a:r>
              <a:rPr lang="en-US" sz="2800" b="1">
                <a:latin typeface="Times New Roman" charset="0"/>
              </a:rPr>
              <a:t>6. Subordination of Individual Interests</a:t>
            </a:r>
            <a:r>
              <a:rPr lang="en-US" sz="2800">
                <a:latin typeface="Times New Roman" charset="0"/>
              </a:rPr>
              <a:t>. When at work, only work things should be pursued or thought about. </a:t>
            </a:r>
          </a:p>
          <a:p>
            <a:r>
              <a:rPr lang="en-US" sz="2800" b="1">
                <a:latin typeface="Times New Roman" charset="0"/>
              </a:rPr>
              <a:t>7. Remuneration</a:t>
            </a:r>
            <a:r>
              <a:rPr lang="en-US" sz="2800">
                <a:latin typeface="Times New Roman" charset="0"/>
              </a:rPr>
              <a:t>. Employees receive fair payment for services, not what the company can get away with. </a:t>
            </a:r>
          </a:p>
          <a:p>
            <a:endParaRPr lang="en-US" sz="2800">
              <a:latin typeface="Times New Roman" charset="0"/>
            </a:endParaRPr>
          </a:p>
        </p:txBody>
      </p:sp>
    </p:spTree>
  </p:cSld>
  <p:clrMapOvr>
    <a:masterClrMapping/>
  </p:clrMapOvr>
  <p:transition>
    <p:cut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94210">
                                            <p:txEl>
                                              <p:pRg st="1" end="1"/>
                                            </p:txEl>
                                          </p:spTgt>
                                        </p:tgtEl>
                                        <p:attrNameLst>
                                          <p:attrName>style.visibility</p:attrName>
                                        </p:attrNameLst>
                                      </p:cBhvr>
                                      <p:to>
                                        <p:strVal val="visible"/>
                                      </p:to>
                                    </p:set>
                                    <p:animEffect transition="in" filter="checkerboard(across)">
                                      <p:cBhvr>
                                        <p:cTn id="7" dur="500"/>
                                        <p:tgtEl>
                                          <p:spTgt spid="94210">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94210">
                                            <p:txEl>
                                              <p:pRg st="2" end="2"/>
                                            </p:txEl>
                                          </p:spTgt>
                                        </p:tgtEl>
                                        <p:attrNameLst>
                                          <p:attrName>style.visibility</p:attrName>
                                        </p:attrNameLst>
                                      </p:cBhvr>
                                      <p:to>
                                        <p:strVal val="visible"/>
                                      </p:to>
                                    </p:set>
                                    <p:animEffect transition="in" filter="box(in)">
                                      <p:cBhvr>
                                        <p:cTn id="12" dur="500"/>
                                        <p:tgtEl>
                                          <p:spTgt spid="94210">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94210">
                                            <p:txEl>
                                              <p:pRg st="3" end="3"/>
                                            </p:txEl>
                                          </p:spTgt>
                                        </p:tgtEl>
                                        <p:attrNameLst>
                                          <p:attrName>style.visibility</p:attrName>
                                        </p:attrNameLst>
                                      </p:cBhvr>
                                      <p:to>
                                        <p:strVal val="visible"/>
                                      </p:to>
                                    </p:set>
                                    <p:animEffect transition="in" filter="box(in)">
                                      <p:cBhvr>
                                        <p:cTn id="17" dur="500"/>
                                        <p:tgtEl>
                                          <p:spTgt spid="94210">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94210">
                                            <p:txEl>
                                              <p:pRg st="4" end="4"/>
                                            </p:txEl>
                                          </p:spTgt>
                                        </p:tgtEl>
                                        <p:attrNameLst>
                                          <p:attrName>style.visibility</p:attrName>
                                        </p:attrNameLst>
                                      </p:cBhvr>
                                      <p:to>
                                        <p:strVal val="visible"/>
                                      </p:to>
                                    </p:set>
                                    <p:animEffect transition="in" filter="checkerboard(across)">
                                      <p:cBhvr>
                                        <p:cTn id="22" dur="500"/>
                                        <p:tgtEl>
                                          <p:spTgt spid="94210">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94210">
                                            <p:txEl>
                                              <p:pRg st="5" end="5"/>
                                            </p:txEl>
                                          </p:spTgt>
                                        </p:tgtEl>
                                        <p:attrNameLst>
                                          <p:attrName>style.visibility</p:attrName>
                                        </p:attrNameLst>
                                      </p:cBhvr>
                                      <p:to>
                                        <p:strVal val="visible"/>
                                      </p:to>
                                    </p:set>
                                    <p:animEffect transition="in" filter="box(in)">
                                      <p:cBhvr>
                                        <p:cTn id="27" dur="500"/>
                                        <p:tgtEl>
                                          <p:spTgt spid="94210">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nodeType="clickEffect">
                                  <p:stCondLst>
                                    <p:cond delay="0"/>
                                  </p:stCondLst>
                                  <p:childTnLst>
                                    <p:set>
                                      <p:cBhvr>
                                        <p:cTn id="31" dur="1" fill="hold">
                                          <p:stCondLst>
                                            <p:cond delay="0"/>
                                          </p:stCondLst>
                                        </p:cTn>
                                        <p:tgtEl>
                                          <p:spTgt spid="94210">
                                            <p:txEl>
                                              <p:pRg st="6" end="6"/>
                                            </p:txEl>
                                          </p:spTgt>
                                        </p:tgtEl>
                                        <p:attrNameLst>
                                          <p:attrName>style.visibility</p:attrName>
                                        </p:attrNameLst>
                                      </p:cBhvr>
                                      <p:to>
                                        <p:strVal val="visible"/>
                                      </p:to>
                                    </p:set>
                                    <p:animEffect transition="in" filter="box(in)">
                                      <p:cBhvr>
                                        <p:cTn id="32" dur="500"/>
                                        <p:tgtEl>
                                          <p:spTgt spid="94210">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nodeType="clickEffect">
                                  <p:stCondLst>
                                    <p:cond delay="0"/>
                                  </p:stCondLst>
                                  <p:childTnLst>
                                    <p:set>
                                      <p:cBhvr>
                                        <p:cTn id="36" dur="1" fill="hold">
                                          <p:stCondLst>
                                            <p:cond delay="0"/>
                                          </p:stCondLst>
                                        </p:cTn>
                                        <p:tgtEl>
                                          <p:spTgt spid="94210">
                                            <p:txEl>
                                              <p:pRg st="7" end="7"/>
                                            </p:txEl>
                                          </p:spTgt>
                                        </p:tgtEl>
                                        <p:attrNameLst>
                                          <p:attrName>style.visibility</p:attrName>
                                        </p:attrNameLst>
                                      </p:cBhvr>
                                      <p:to>
                                        <p:strVal val="visible"/>
                                      </p:to>
                                    </p:set>
                                    <p:animEffect transition="in" filter="checkerboard(across)">
                                      <p:cBhvr>
                                        <p:cTn id="37" dur="500"/>
                                        <p:tgtEl>
                                          <p:spTgt spid="94210">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ChangeArrowheads="1"/>
          </p:cNvSpPr>
          <p:nvPr/>
        </p:nvSpPr>
        <p:spPr bwMode="auto">
          <a:xfrm>
            <a:off x="228600" y="457200"/>
            <a:ext cx="8610600" cy="6497638"/>
          </a:xfrm>
          <a:prstGeom prst="rect">
            <a:avLst/>
          </a:prstGeom>
          <a:noFill/>
          <a:ln w="9525">
            <a:noFill/>
            <a:miter lim="800000"/>
            <a:headEnd/>
            <a:tailEnd/>
          </a:ln>
        </p:spPr>
        <p:txBody>
          <a:bodyPr>
            <a:spAutoFit/>
          </a:bodyPr>
          <a:lstStyle/>
          <a:p>
            <a:r>
              <a:rPr lang="en-US" sz="2800" b="1">
                <a:latin typeface="Tahoma" pitchFamily="34" charset="0"/>
              </a:rPr>
              <a:t>8. Centralization</a:t>
            </a:r>
            <a:r>
              <a:rPr lang="en-US" sz="2800">
                <a:latin typeface="Tahoma" pitchFamily="34" charset="0"/>
              </a:rPr>
              <a:t>. Consolidation of management functions. Decisions are made from the top. </a:t>
            </a:r>
          </a:p>
          <a:p>
            <a:r>
              <a:rPr lang="en-US" sz="2800" b="1">
                <a:latin typeface="Tahoma" pitchFamily="34" charset="0"/>
              </a:rPr>
              <a:t>9. Scalar Chain (line of authority)</a:t>
            </a:r>
            <a:r>
              <a:rPr lang="en-US" sz="2800">
                <a:latin typeface="Tahoma" pitchFamily="34" charset="0"/>
              </a:rPr>
              <a:t>. Formal chain of command running from top to bottom of the organization, like military </a:t>
            </a:r>
          </a:p>
          <a:p>
            <a:r>
              <a:rPr lang="en-US" sz="2800" b="1">
                <a:latin typeface="Tahoma" pitchFamily="34" charset="0"/>
              </a:rPr>
              <a:t>10. Order</a:t>
            </a:r>
            <a:r>
              <a:rPr lang="en-US" sz="2800">
                <a:latin typeface="Tahoma" pitchFamily="34" charset="0"/>
              </a:rPr>
              <a:t>. All materials and personnel have a prescribed place, and they must remain there. </a:t>
            </a:r>
          </a:p>
          <a:p>
            <a:r>
              <a:rPr lang="en-US" sz="2800" b="1">
                <a:latin typeface="Tahoma" pitchFamily="34" charset="0"/>
              </a:rPr>
              <a:t>11. Equity</a:t>
            </a:r>
            <a:r>
              <a:rPr lang="en-US" sz="2800">
                <a:latin typeface="Tahoma" pitchFamily="34" charset="0"/>
              </a:rPr>
              <a:t>. Equality of treatment (but not necessarily identical treatment) </a:t>
            </a:r>
          </a:p>
          <a:p>
            <a:r>
              <a:rPr lang="en-US" sz="2800" b="1">
                <a:latin typeface="Tahoma" pitchFamily="34" charset="0"/>
              </a:rPr>
              <a:t>12. Personnel Tenure</a:t>
            </a:r>
            <a:r>
              <a:rPr lang="en-US" sz="2800">
                <a:latin typeface="Tahoma" pitchFamily="34" charset="0"/>
              </a:rPr>
              <a:t>. Limited turnover of personnel. Lifetime employment for good workers. </a:t>
            </a:r>
          </a:p>
          <a:p>
            <a:r>
              <a:rPr lang="en-US" sz="2800" b="1">
                <a:latin typeface="Tahoma" pitchFamily="34" charset="0"/>
              </a:rPr>
              <a:t>13. Initiative</a:t>
            </a:r>
            <a:r>
              <a:rPr lang="en-US" sz="2800">
                <a:latin typeface="Tahoma" pitchFamily="34" charset="0"/>
              </a:rPr>
              <a:t>. Thinking out a plan and do what it takes to make it happen. </a:t>
            </a:r>
          </a:p>
          <a:p>
            <a:r>
              <a:rPr lang="en-US" sz="2800" b="1">
                <a:latin typeface="Tahoma" pitchFamily="34" charset="0"/>
              </a:rPr>
              <a:t>14. Esprit de corps</a:t>
            </a:r>
            <a:r>
              <a:rPr lang="en-US" sz="2800">
                <a:latin typeface="Tahoma" pitchFamily="34" charset="0"/>
              </a:rPr>
              <a:t>. Harmony, cohesion among personnel. </a:t>
            </a:r>
          </a:p>
        </p:txBody>
      </p:sp>
    </p:spTree>
  </p:cSld>
  <p:clrMapOvr>
    <a:masterClrMapping/>
  </p:clrMapOvr>
  <p:transition>
    <p:cut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93186">
                                            <p:txEl>
                                              <p:pRg st="0" end="0"/>
                                            </p:txEl>
                                          </p:spTgt>
                                        </p:tgtEl>
                                        <p:attrNameLst>
                                          <p:attrName>style.visibility</p:attrName>
                                        </p:attrNameLst>
                                      </p:cBhvr>
                                      <p:to>
                                        <p:strVal val="visible"/>
                                      </p:to>
                                    </p:set>
                                    <p:animEffect transition="in" filter="checkerboard(across)">
                                      <p:cBhvr>
                                        <p:cTn id="7" dur="500"/>
                                        <p:tgtEl>
                                          <p:spTgt spid="9318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93186">
                                            <p:txEl>
                                              <p:pRg st="1" end="1"/>
                                            </p:txEl>
                                          </p:spTgt>
                                        </p:tgtEl>
                                        <p:attrNameLst>
                                          <p:attrName>style.visibility</p:attrName>
                                        </p:attrNameLst>
                                      </p:cBhvr>
                                      <p:to>
                                        <p:strVal val="visible"/>
                                      </p:to>
                                    </p:set>
                                    <p:animEffect transition="in" filter="checkerboard(across)">
                                      <p:cBhvr>
                                        <p:cTn id="12" dur="500"/>
                                        <p:tgtEl>
                                          <p:spTgt spid="9318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93186">
                                            <p:txEl>
                                              <p:pRg st="2" end="2"/>
                                            </p:txEl>
                                          </p:spTgt>
                                        </p:tgtEl>
                                        <p:attrNameLst>
                                          <p:attrName>style.visibility</p:attrName>
                                        </p:attrNameLst>
                                      </p:cBhvr>
                                      <p:to>
                                        <p:strVal val="visible"/>
                                      </p:to>
                                    </p:set>
                                    <p:animEffect transition="in" filter="checkerboard(across)">
                                      <p:cBhvr>
                                        <p:cTn id="17" dur="500"/>
                                        <p:tgtEl>
                                          <p:spTgt spid="9318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93186">
                                            <p:txEl>
                                              <p:pRg st="3" end="3"/>
                                            </p:txEl>
                                          </p:spTgt>
                                        </p:tgtEl>
                                        <p:attrNameLst>
                                          <p:attrName>style.visibility</p:attrName>
                                        </p:attrNameLst>
                                      </p:cBhvr>
                                      <p:to>
                                        <p:strVal val="visible"/>
                                      </p:to>
                                    </p:set>
                                    <p:animEffect transition="in" filter="checkerboard(across)">
                                      <p:cBhvr>
                                        <p:cTn id="22" dur="500"/>
                                        <p:tgtEl>
                                          <p:spTgt spid="9318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93186">
                                            <p:txEl>
                                              <p:pRg st="4" end="4"/>
                                            </p:txEl>
                                          </p:spTgt>
                                        </p:tgtEl>
                                        <p:attrNameLst>
                                          <p:attrName>style.visibility</p:attrName>
                                        </p:attrNameLst>
                                      </p:cBhvr>
                                      <p:to>
                                        <p:strVal val="visible"/>
                                      </p:to>
                                    </p:set>
                                    <p:animEffect transition="in" filter="checkerboard(across)">
                                      <p:cBhvr>
                                        <p:cTn id="27" dur="500"/>
                                        <p:tgtEl>
                                          <p:spTgt spid="9318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nodeType="clickEffect">
                                  <p:stCondLst>
                                    <p:cond delay="0"/>
                                  </p:stCondLst>
                                  <p:childTnLst>
                                    <p:set>
                                      <p:cBhvr>
                                        <p:cTn id="31" dur="1" fill="hold">
                                          <p:stCondLst>
                                            <p:cond delay="0"/>
                                          </p:stCondLst>
                                        </p:cTn>
                                        <p:tgtEl>
                                          <p:spTgt spid="93186">
                                            <p:txEl>
                                              <p:pRg st="5" end="5"/>
                                            </p:txEl>
                                          </p:spTgt>
                                        </p:tgtEl>
                                        <p:attrNameLst>
                                          <p:attrName>style.visibility</p:attrName>
                                        </p:attrNameLst>
                                      </p:cBhvr>
                                      <p:to>
                                        <p:strVal val="visible"/>
                                      </p:to>
                                    </p:set>
                                    <p:animEffect transition="in" filter="checkerboard(across)">
                                      <p:cBhvr>
                                        <p:cTn id="32" dur="500"/>
                                        <p:tgtEl>
                                          <p:spTgt spid="9318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nodeType="clickEffect">
                                  <p:stCondLst>
                                    <p:cond delay="0"/>
                                  </p:stCondLst>
                                  <p:childTnLst>
                                    <p:set>
                                      <p:cBhvr>
                                        <p:cTn id="36" dur="1" fill="hold">
                                          <p:stCondLst>
                                            <p:cond delay="0"/>
                                          </p:stCondLst>
                                        </p:cTn>
                                        <p:tgtEl>
                                          <p:spTgt spid="93186">
                                            <p:txEl>
                                              <p:pRg st="6" end="6"/>
                                            </p:txEl>
                                          </p:spTgt>
                                        </p:tgtEl>
                                        <p:attrNameLst>
                                          <p:attrName>style.visibility</p:attrName>
                                        </p:attrNameLst>
                                      </p:cBhvr>
                                      <p:to>
                                        <p:strVal val="visible"/>
                                      </p:to>
                                    </p:set>
                                    <p:animEffect transition="in" filter="checkerboard(across)">
                                      <p:cBhvr>
                                        <p:cTn id="37" dur="500"/>
                                        <p:tgtEl>
                                          <p:spTgt spid="9318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r>
              <a:rPr lang="en-US" dirty="0"/>
              <a:t>The Bureaucratic Organization</a:t>
            </a:r>
          </a:p>
        </p:txBody>
      </p:sp>
      <p:sp>
        <p:nvSpPr>
          <p:cNvPr id="69635" name="Rectangle 3"/>
          <p:cNvSpPr>
            <a:spLocks noGrp="1" noChangeArrowheads="1"/>
          </p:cNvSpPr>
          <p:nvPr>
            <p:ph type="body" idx="1"/>
          </p:nvPr>
        </p:nvSpPr>
        <p:spPr/>
        <p:txBody>
          <a:bodyPr/>
          <a:lstStyle/>
          <a:p>
            <a:r>
              <a:rPr lang="en-US" dirty="0"/>
              <a:t>Max Weber (1864</a:t>
            </a:r>
            <a:r>
              <a:rPr lang="en-US" dirty="0">
                <a:cs typeface="Times New Roman" pitchFamily="18" charset="0"/>
              </a:rPr>
              <a:t>–1920)</a:t>
            </a:r>
          </a:p>
          <a:p>
            <a:pPr lvl="1"/>
            <a:r>
              <a:rPr lang="en-US" dirty="0" smtClean="0"/>
              <a:t>An ideal, intentionally rational, and very efficient form of organization.</a:t>
            </a:r>
          </a:p>
          <a:p>
            <a:pPr lvl="1"/>
            <a:r>
              <a:rPr lang="en-US" dirty="0" smtClean="0"/>
              <a:t>Based on principles of logic, order, and legitimate authority.</a:t>
            </a:r>
          </a:p>
          <a:p>
            <a:pPr lvl="1"/>
            <a:r>
              <a:rPr lang="en-US" dirty="0" smtClean="0"/>
              <a:t>Goals </a:t>
            </a:r>
            <a:r>
              <a:rPr lang="en-US" dirty="0"/>
              <a:t>of the bureaucratic model</a:t>
            </a:r>
            <a:r>
              <a:rPr lang="en-US" dirty="0" smtClean="0"/>
              <a:t>:</a:t>
            </a:r>
            <a:endParaRPr lang="en-US" dirty="0"/>
          </a:p>
        </p:txBody>
      </p:sp>
      <p:pic>
        <p:nvPicPr>
          <p:cNvPr id="69637" name="Picture 5" descr="C:\WINDOWS\Application Data\Microsoft\Media Catalog\Downloaded Clips\cl2\bd05078_.wmf"/>
          <p:cNvPicPr>
            <a:picLocks noChangeAspect="1" noChangeArrowheads="1"/>
          </p:cNvPicPr>
          <p:nvPr/>
        </p:nvPicPr>
        <p:blipFill>
          <a:blip r:embed="rId3"/>
          <a:srcRect/>
          <a:stretch>
            <a:fillRect/>
          </a:stretch>
        </p:blipFill>
        <p:spPr bwMode="ltGray">
          <a:xfrm>
            <a:off x="5410200" y="3124200"/>
            <a:ext cx="3040063" cy="2840417"/>
          </a:xfrm>
          <a:prstGeom prst="rect">
            <a:avLst/>
          </a:prstGeom>
          <a:noFill/>
        </p:spPr>
      </p:pic>
    </p:spTree>
  </p:cSld>
  <p:clrMapOvr>
    <a:masterClrMapping/>
  </p:clrMapOvr>
  <p:transition>
    <p:cut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9635">
                                            <p:txEl>
                                              <p:pRg st="0" end="0"/>
                                            </p:txEl>
                                          </p:spTgt>
                                        </p:tgtEl>
                                        <p:attrNameLst>
                                          <p:attrName>style.visibility</p:attrName>
                                        </p:attrNameLst>
                                      </p:cBhvr>
                                      <p:to>
                                        <p:strVal val="visible"/>
                                      </p:to>
                                    </p:set>
                                    <p:animEffect transition="in" filter="checkerboard(across)">
                                      <p:cBhvr>
                                        <p:cTn id="7" dur="500"/>
                                        <p:tgtEl>
                                          <p:spTgt spid="69635">
                                            <p:txEl>
                                              <p:pRg st="0" end="0"/>
                                            </p:txEl>
                                          </p:spTgt>
                                        </p:tgtEl>
                                      </p:cBhvr>
                                    </p:animEffect>
                                  </p:childTnLst>
                                </p:cTn>
                              </p:par>
                            </p:childTnLst>
                          </p:cTn>
                        </p:par>
                        <p:par>
                          <p:cTn id="8" fill="hold">
                            <p:stCondLst>
                              <p:cond delay="500"/>
                            </p:stCondLst>
                            <p:childTnLst>
                              <p:par>
                                <p:cTn id="9" presetID="5" presetClass="entr" presetSubtype="10" fill="hold" grpId="0" nodeType="afterEffect">
                                  <p:stCondLst>
                                    <p:cond delay="0"/>
                                  </p:stCondLst>
                                  <p:childTnLst>
                                    <p:set>
                                      <p:cBhvr>
                                        <p:cTn id="10" dur="1" fill="hold">
                                          <p:stCondLst>
                                            <p:cond delay="0"/>
                                          </p:stCondLst>
                                        </p:cTn>
                                        <p:tgtEl>
                                          <p:spTgt spid="69635">
                                            <p:txEl>
                                              <p:pRg st="1" end="1"/>
                                            </p:txEl>
                                          </p:spTgt>
                                        </p:tgtEl>
                                        <p:attrNameLst>
                                          <p:attrName>style.visibility</p:attrName>
                                        </p:attrNameLst>
                                      </p:cBhvr>
                                      <p:to>
                                        <p:strVal val="visible"/>
                                      </p:to>
                                    </p:set>
                                    <p:animEffect transition="in" filter="checkerboard(across)">
                                      <p:cBhvr>
                                        <p:cTn id="11" dur="500"/>
                                        <p:tgtEl>
                                          <p:spTgt spid="69635">
                                            <p:txEl>
                                              <p:pRg st="1" end="1"/>
                                            </p:txEl>
                                          </p:spTgt>
                                        </p:tgtEl>
                                      </p:cBhvr>
                                    </p:animEffect>
                                  </p:childTnLst>
                                </p:cTn>
                              </p:par>
                            </p:childTnLst>
                          </p:cTn>
                        </p:par>
                        <p:par>
                          <p:cTn id="12" fill="hold">
                            <p:stCondLst>
                              <p:cond delay="1000"/>
                            </p:stCondLst>
                            <p:childTnLst>
                              <p:par>
                                <p:cTn id="13" presetID="5" presetClass="entr" presetSubtype="10" fill="hold" grpId="0" nodeType="afterEffect">
                                  <p:stCondLst>
                                    <p:cond delay="0"/>
                                  </p:stCondLst>
                                  <p:childTnLst>
                                    <p:set>
                                      <p:cBhvr>
                                        <p:cTn id="14" dur="1" fill="hold">
                                          <p:stCondLst>
                                            <p:cond delay="0"/>
                                          </p:stCondLst>
                                        </p:cTn>
                                        <p:tgtEl>
                                          <p:spTgt spid="69635">
                                            <p:txEl>
                                              <p:pRg st="2" end="2"/>
                                            </p:txEl>
                                          </p:spTgt>
                                        </p:tgtEl>
                                        <p:attrNameLst>
                                          <p:attrName>style.visibility</p:attrName>
                                        </p:attrNameLst>
                                      </p:cBhvr>
                                      <p:to>
                                        <p:strVal val="visible"/>
                                      </p:to>
                                    </p:set>
                                    <p:animEffect transition="in" filter="checkerboard(across)">
                                      <p:cBhvr>
                                        <p:cTn id="15" dur="500"/>
                                        <p:tgtEl>
                                          <p:spTgt spid="69635">
                                            <p:txEl>
                                              <p:pRg st="2" end="2"/>
                                            </p:txEl>
                                          </p:spTgt>
                                        </p:tgtEl>
                                      </p:cBhvr>
                                    </p:animEffect>
                                  </p:childTnLst>
                                </p:cTn>
                              </p:par>
                            </p:childTnLst>
                          </p:cTn>
                        </p:par>
                        <p:par>
                          <p:cTn id="16" fill="hold">
                            <p:stCondLst>
                              <p:cond delay="1500"/>
                            </p:stCondLst>
                            <p:childTnLst>
                              <p:par>
                                <p:cTn id="17" presetID="5" presetClass="entr" presetSubtype="10" fill="hold" grpId="0" nodeType="afterEffect">
                                  <p:stCondLst>
                                    <p:cond delay="0"/>
                                  </p:stCondLst>
                                  <p:childTnLst>
                                    <p:set>
                                      <p:cBhvr>
                                        <p:cTn id="18" dur="1" fill="hold">
                                          <p:stCondLst>
                                            <p:cond delay="0"/>
                                          </p:stCondLst>
                                        </p:cTn>
                                        <p:tgtEl>
                                          <p:spTgt spid="69635">
                                            <p:txEl>
                                              <p:pRg st="3" end="3"/>
                                            </p:txEl>
                                          </p:spTgt>
                                        </p:tgtEl>
                                        <p:attrNameLst>
                                          <p:attrName>style.visibility</p:attrName>
                                        </p:attrNameLst>
                                      </p:cBhvr>
                                      <p:to>
                                        <p:strVal val="visible"/>
                                      </p:to>
                                    </p:set>
                                    <p:animEffect transition="in" filter="checkerboard(across)">
                                      <p:cBhvr>
                                        <p:cTn id="19" dur="500"/>
                                        <p:tgtEl>
                                          <p:spTgt spid="69635">
                                            <p:txEl>
                                              <p:pRg st="3" end="3"/>
                                            </p:txEl>
                                          </p:spTgt>
                                        </p:tgtEl>
                                      </p:cBhvr>
                                    </p:animEffect>
                                  </p:childTnLst>
                                </p:cTn>
                              </p:par>
                              <p:par>
                                <p:cTn id="20" presetID="5" presetClass="entr" presetSubtype="10" fill="hold" nodeType="withEffect">
                                  <p:stCondLst>
                                    <p:cond delay="0"/>
                                  </p:stCondLst>
                                  <p:childTnLst>
                                    <p:set>
                                      <p:cBhvr>
                                        <p:cTn id="21" dur="1" fill="hold">
                                          <p:stCondLst>
                                            <p:cond delay="0"/>
                                          </p:stCondLst>
                                        </p:cTn>
                                        <p:tgtEl>
                                          <p:spTgt spid="69637"/>
                                        </p:tgtEl>
                                        <p:attrNameLst>
                                          <p:attrName>style.visibility</p:attrName>
                                        </p:attrNameLst>
                                      </p:cBhvr>
                                      <p:to>
                                        <p:strVal val="visible"/>
                                      </p:to>
                                    </p:set>
                                    <p:animEffect transition="in" filter="checkerboard(across)">
                                      <p:cBhvr>
                                        <p:cTn id="22" dur="500"/>
                                        <p:tgtEl>
                                          <p:spTgt spid="696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5"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683" name="Rectangle 1027"/>
          <p:cNvSpPr>
            <a:spLocks noGrp="1" noChangeArrowheads="1"/>
          </p:cNvSpPr>
          <p:nvPr>
            <p:ph type="body" sz="half" idx="1"/>
          </p:nvPr>
        </p:nvSpPr>
        <p:spPr>
          <a:xfrm>
            <a:off x="685800" y="1371600"/>
            <a:ext cx="3886200" cy="4114800"/>
          </a:xfrm>
        </p:spPr>
        <p:txBody>
          <a:bodyPr/>
          <a:lstStyle/>
          <a:p>
            <a:pPr>
              <a:lnSpc>
                <a:spcPct val="90000"/>
              </a:lnSpc>
              <a:buSzPct val="90000"/>
              <a:buFont typeface="Wingdings" pitchFamily="2" charset="2"/>
              <a:buChar char="Ø"/>
            </a:pPr>
            <a:r>
              <a:rPr lang="en-US" dirty="0"/>
              <a:t>Characteristics </a:t>
            </a:r>
            <a:r>
              <a:rPr lang="en-US" dirty="0" smtClean="0"/>
              <a:t>of bureaucratic organizations:</a:t>
            </a:r>
          </a:p>
          <a:p>
            <a:pPr>
              <a:lnSpc>
                <a:spcPct val="90000"/>
              </a:lnSpc>
              <a:buSzPct val="90000"/>
              <a:buNone/>
            </a:pPr>
            <a:endParaRPr lang="en-US" dirty="0"/>
          </a:p>
          <a:p>
            <a:pPr lvl="1">
              <a:lnSpc>
                <a:spcPct val="90000"/>
              </a:lnSpc>
            </a:pPr>
            <a:r>
              <a:rPr lang="en-US" dirty="0"/>
              <a:t>Clear division of labor</a:t>
            </a:r>
          </a:p>
          <a:p>
            <a:pPr lvl="1">
              <a:lnSpc>
                <a:spcPct val="90000"/>
              </a:lnSpc>
            </a:pPr>
            <a:r>
              <a:rPr lang="en-US" dirty="0"/>
              <a:t>Clear hierarchy of authority</a:t>
            </a:r>
          </a:p>
          <a:p>
            <a:pPr lvl="1">
              <a:lnSpc>
                <a:spcPct val="90000"/>
              </a:lnSpc>
            </a:pPr>
            <a:r>
              <a:rPr lang="en-US" dirty="0"/>
              <a:t>Formal rules and procedures</a:t>
            </a:r>
          </a:p>
          <a:p>
            <a:pPr lvl="1">
              <a:lnSpc>
                <a:spcPct val="90000"/>
              </a:lnSpc>
            </a:pPr>
            <a:r>
              <a:rPr lang="en-US" dirty="0"/>
              <a:t>Impersonality</a:t>
            </a:r>
          </a:p>
          <a:p>
            <a:pPr lvl="1">
              <a:lnSpc>
                <a:spcPct val="90000"/>
              </a:lnSpc>
            </a:pPr>
            <a:r>
              <a:rPr lang="en-US" dirty="0"/>
              <a:t>Careers based on merit</a:t>
            </a:r>
          </a:p>
          <a:p>
            <a:pPr>
              <a:lnSpc>
                <a:spcPct val="90000"/>
              </a:lnSpc>
              <a:buFont typeface="Wingdings" pitchFamily="2" charset="2"/>
              <a:buNone/>
            </a:pPr>
            <a:endParaRPr lang="en-US" sz="2100" dirty="0"/>
          </a:p>
        </p:txBody>
      </p:sp>
      <p:sp>
        <p:nvSpPr>
          <p:cNvPr id="71684" name="Rectangle 1028"/>
          <p:cNvSpPr>
            <a:spLocks noGrp="1" noChangeArrowheads="1"/>
          </p:cNvSpPr>
          <p:nvPr>
            <p:ph type="body" sz="half" idx="2"/>
          </p:nvPr>
        </p:nvSpPr>
        <p:spPr>
          <a:xfrm>
            <a:off x="4572000" y="1447800"/>
            <a:ext cx="4038600" cy="4114800"/>
          </a:xfrm>
        </p:spPr>
        <p:txBody>
          <a:bodyPr/>
          <a:lstStyle/>
          <a:p>
            <a:pPr>
              <a:lnSpc>
                <a:spcPct val="90000"/>
              </a:lnSpc>
              <a:buFont typeface="Wingdings" pitchFamily="2" charset="2"/>
              <a:buChar char="Ø"/>
            </a:pPr>
            <a:r>
              <a:rPr lang="en-US" dirty="0"/>
              <a:t>Possible disadvantages of bureaucracy</a:t>
            </a:r>
            <a:r>
              <a:rPr lang="en-US" dirty="0" smtClean="0"/>
              <a:t>:</a:t>
            </a:r>
          </a:p>
          <a:p>
            <a:pPr>
              <a:lnSpc>
                <a:spcPct val="90000"/>
              </a:lnSpc>
              <a:buNone/>
            </a:pPr>
            <a:endParaRPr lang="en-US" dirty="0"/>
          </a:p>
          <a:p>
            <a:pPr lvl="1">
              <a:lnSpc>
                <a:spcPct val="90000"/>
              </a:lnSpc>
            </a:pPr>
            <a:r>
              <a:rPr lang="en-US" dirty="0"/>
              <a:t>Excessive paperwork or “red tape”</a:t>
            </a:r>
          </a:p>
          <a:p>
            <a:pPr lvl="1">
              <a:lnSpc>
                <a:spcPct val="90000"/>
              </a:lnSpc>
            </a:pPr>
            <a:r>
              <a:rPr lang="en-US" dirty="0"/>
              <a:t>Slowness in handling problems</a:t>
            </a:r>
          </a:p>
          <a:p>
            <a:pPr lvl="1">
              <a:lnSpc>
                <a:spcPct val="90000"/>
              </a:lnSpc>
            </a:pPr>
            <a:r>
              <a:rPr lang="en-US" dirty="0"/>
              <a:t>Rigidity in the face of shifting needs</a:t>
            </a:r>
          </a:p>
          <a:p>
            <a:pPr lvl="1">
              <a:lnSpc>
                <a:spcPct val="90000"/>
              </a:lnSpc>
            </a:pPr>
            <a:r>
              <a:rPr lang="en-US" dirty="0"/>
              <a:t>Resistance to change</a:t>
            </a:r>
          </a:p>
          <a:p>
            <a:pPr lvl="1">
              <a:lnSpc>
                <a:spcPct val="90000"/>
              </a:lnSpc>
            </a:pPr>
            <a:r>
              <a:rPr lang="en-US" dirty="0"/>
              <a:t>Employee apathy</a:t>
            </a:r>
          </a:p>
        </p:txBody>
      </p:sp>
      <p:sp>
        <p:nvSpPr>
          <p:cNvPr id="5" name="Title 4"/>
          <p:cNvSpPr>
            <a:spLocks noGrp="1"/>
          </p:cNvSpPr>
          <p:nvPr>
            <p:ph type="title"/>
          </p:nvPr>
        </p:nvSpPr>
        <p:spPr/>
        <p:txBody>
          <a:bodyPr/>
          <a:lstStyle/>
          <a:p>
            <a:r>
              <a:rPr lang="en-US" dirty="0" smtClean="0"/>
              <a:t>The Bureaucratic Organization:</a:t>
            </a:r>
            <a:endParaRPr lang="en-US" dirty="0"/>
          </a:p>
        </p:txBody>
      </p:sp>
    </p:spTree>
  </p:cSld>
  <p:clrMapOvr>
    <a:masterClrMapping/>
  </p:clrMapOvr>
  <p:transition>
    <p:cut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1684">
                                            <p:txEl>
                                              <p:pRg st="0" end="0"/>
                                            </p:txEl>
                                          </p:spTgt>
                                        </p:tgtEl>
                                        <p:attrNameLst>
                                          <p:attrName>style.visibility</p:attrName>
                                        </p:attrNameLst>
                                      </p:cBhvr>
                                      <p:to>
                                        <p:strVal val="visible"/>
                                      </p:to>
                                    </p:set>
                                    <p:animEffect transition="in" filter="dissolve">
                                      <p:cBhvr>
                                        <p:cTn id="7" dur="500"/>
                                        <p:tgtEl>
                                          <p:spTgt spid="71684">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71684">
                                            <p:txEl>
                                              <p:pRg st="2" end="2"/>
                                            </p:txEl>
                                          </p:spTgt>
                                        </p:tgtEl>
                                        <p:attrNameLst>
                                          <p:attrName>style.visibility</p:attrName>
                                        </p:attrNameLst>
                                      </p:cBhvr>
                                      <p:to>
                                        <p:strVal val="visible"/>
                                      </p:to>
                                    </p:set>
                                    <p:animEffect transition="in" filter="dissolve">
                                      <p:cBhvr>
                                        <p:cTn id="10" dur="500"/>
                                        <p:tgtEl>
                                          <p:spTgt spid="71684">
                                            <p:txEl>
                                              <p:pRg st="2" end="2"/>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71684">
                                            <p:txEl>
                                              <p:pRg st="3" end="3"/>
                                            </p:txEl>
                                          </p:spTgt>
                                        </p:tgtEl>
                                        <p:attrNameLst>
                                          <p:attrName>style.visibility</p:attrName>
                                        </p:attrNameLst>
                                      </p:cBhvr>
                                      <p:to>
                                        <p:strVal val="visible"/>
                                      </p:to>
                                    </p:set>
                                    <p:animEffect transition="in" filter="dissolve">
                                      <p:cBhvr>
                                        <p:cTn id="13" dur="500"/>
                                        <p:tgtEl>
                                          <p:spTgt spid="71684">
                                            <p:txEl>
                                              <p:pRg st="3" end="3"/>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71684">
                                            <p:txEl>
                                              <p:pRg st="4" end="4"/>
                                            </p:txEl>
                                          </p:spTgt>
                                        </p:tgtEl>
                                        <p:attrNameLst>
                                          <p:attrName>style.visibility</p:attrName>
                                        </p:attrNameLst>
                                      </p:cBhvr>
                                      <p:to>
                                        <p:strVal val="visible"/>
                                      </p:to>
                                    </p:set>
                                    <p:animEffect transition="in" filter="dissolve">
                                      <p:cBhvr>
                                        <p:cTn id="16" dur="500"/>
                                        <p:tgtEl>
                                          <p:spTgt spid="71684">
                                            <p:txEl>
                                              <p:pRg st="4" end="4"/>
                                            </p:txEl>
                                          </p:spTgt>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71684">
                                            <p:txEl>
                                              <p:pRg st="5" end="5"/>
                                            </p:txEl>
                                          </p:spTgt>
                                        </p:tgtEl>
                                        <p:attrNameLst>
                                          <p:attrName>style.visibility</p:attrName>
                                        </p:attrNameLst>
                                      </p:cBhvr>
                                      <p:to>
                                        <p:strVal val="visible"/>
                                      </p:to>
                                    </p:set>
                                    <p:animEffect transition="in" filter="dissolve">
                                      <p:cBhvr>
                                        <p:cTn id="19" dur="500"/>
                                        <p:tgtEl>
                                          <p:spTgt spid="71684">
                                            <p:txEl>
                                              <p:pRg st="5" end="5"/>
                                            </p:txEl>
                                          </p:spTgt>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71684">
                                            <p:txEl>
                                              <p:pRg st="6" end="6"/>
                                            </p:txEl>
                                          </p:spTgt>
                                        </p:tgtEl>
                                        <p:attrNameLst>
                                          <p:attrName>style.visibility</p:attrName>
                                        </p:attrNameLst>
                                      </p:cBhvr>
                                      <p:to>
                                        <p:strVal val="visible"/>
                                      </p:to>
                                    </p:set>
                                    <p:animEffect transition="in" filter="dissolve">
                                      <p:cBhvr>
                                        <p:cTn id="22" dur="500"/>
                                        <p:tgtEl>
                                          <p:spTgt spid="71684">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71683">
                                            <p:txEl>
                                              <p:pRg st="0" end="0"/>
                                            </p:txEl>
                                          </p:spTgt>
                                        </p:tgtEl>
                                        <p:attrNameLst>
                                          <p:attrName>style.visibility</p:attrName>
                                        </p:attrNameLst>
                                      </p:cBhvr>
                                      <p:to>
                                        <p:strVal val="visible"/>
                                      </p:to>
                                    </p:set>
                                    <p:animEffect transition="in" filter="dissolve">
                                      <p:cBhvr>
                                        <p:cTn id="27" dur="500"/>
                                        <p:tgtEl>
                                          <p:spTgt spid="71683">
                                            <p:txEl>
                                              <p:pRg st="0" end="0"/>
                                            </p:txEl>
                                          </p:spTgt>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71683">
                                            <p:txEl>
                                              <p:pRg st="2" end="2"/>
                                            </p:txEl>
                                          </p:spTgt>
                                        </p:tgtEl>
                                        <p:attrNameLst>
                                          <p:attrName>style.visibility</p:attrName>
                                        </p:attrNameLst>
                                      </p:cBhvr>
                                      <p:to>
                                        <p:strVal val="visible"/>
                                      </p:to>
                                    </p:set>
                                    <p:animEffect transition="in" filter="dissolve">
                                      <p:cBhvr>
                                        <p:cTn id="30" dur="500"/>
                                        <p:tgtEl>
                                          <p:spTgt spid="71683">
                                            <p:txEl>
                                              <p:pRg st="2" end="2"/>
                                            </p:txEl>
                                          </p:spTgt>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71683">
                                            <p:txEl>
                                              <p:pRg st="3" end="3"/>
                                            </p:txEl>
                                          </p:spTgt>
                                        </p:tgtEl>
                                        <p:attrNameLst>
                                          <p:attrName>style.visibility</p:attrName>
                                        </p:attrNameLst>
                                      </p:cBhvr>
                                      <p:to>
                                        <p:strVal val="visible"/>
                                      </p:to>
                                    </p:set>
                                    <p:animEffect transition="in" filter="dissolve">
                                      <p:cBhvr>
                                        <p:cTn id="33" dur="500"/>
                                        <p:tgtEl>
                                          <p:spTgt spid="71683">
                                            <p:txEl>
                                              <p:pRg st="3" end="3"/>
                                            </p:txEl>
                                          </p:spTgt>
                                        </p:tgtEl>
                                      </p:cBhvr>
                                    </p:animEffect>
                                  </p:childTnLst>
                                </p:cTn>
                              </p:par>
                              <p:par>
                                <p:cTn id="34" presetID="9" presetClass="entr" presetSubtype="0" fill="hold" grpId="0" nodeType="withEffect">
                                  <p:stCondLst>
                                    <p:cond delay="0"/>
                                  </p:stCondLst>
                                  <p:childTnLst>
                                    <p:set>
                                      <p:cBhvr>
                                        <p:cTn id="35" dur="1" fill="hold">
                                          <p:stCondLst>
                                            <p:cond delay="0"/>
                                          </p:stCondLst>
                                        </p:cTn>
                                        <p:tgtEl>
                                          <p:spTgt spid="71683">
                                            <p:txEl>
                                              <p:pRg st="4" end="4"/>
                                            </p:txEl>
                                          </p:spTgt>
                                        </p:tgtEl>
                                        <p:attrNameLst>
                                          <p:attrName>style.visibility</p:attrName>
                                        </p:attrNameLst>
                                      </p:cBhvr>
                                      <p:to>
                                        <p:strVal val="visible"/>
                                      </p:to>
                                    </p:set>
                                    <p:animEffect transition="in" filter="dissolve">
                                      <p:cBhvr>
                                        <p:cTn id="36" dur="500"/>
                                        <p:tgtEl>
                                          <p:spTgt spid="71683">
                                            <p:txEl>
                                              <p:pRg st="4" end="4"/>
                                            </p:txEl>
                                          </p:spTgt>
                                        </p:tgtEl>
                                      </p:cBhvr>
                                    </p:animEffect>
                                  </p:childTnLst>
                                </p:cTn>
                              </p:par>
                              <p:par>
                                <p:cTn id="37" presetID="9" presetClass="entr" presetSubtype="0" fill="hold" grpId="0" nodeType="withEffect">
                                  <p:stCondLst>
                                    <p:cond delay="0"/>
                                  </p:stCondLst>
                                  <p:childTnLst>
                                    <p:set>
                                      <p:cBhvr>
                                        <p:cTn id="38" dur="1" fill="hold">
                                          <p:stCondLst>
                                            <p:cond delay="0"/>
                                          </p:stCondLst>
                                        </p:cTn>
                                        <p:tgtEl>
                                          <p:spTgt spid="71683">
                                            <p:txEl>
                                              <p:pRg st="5" end="5"/>
                                            </p:txEl>
                                          </p:spTgt>
                                        </p:tgtEl>
                                        <p:attrNameLst>
                                          <p:attrName>style.visibility</p:attrName>
                                        </p:attrNameLst>
                                      </p:cBhvr>
                                      <p:to>
                                        <p:strVal val="visible"/>
                                      </p:to>
                                    </p:set>
                                    <p:animEffect transition="in" filter="dissolve">
                                      <p:cBhvr>
                                        <p:cTn id="39" dur="500"/>
                                        <p:tgtEl>
                                          <p:spTgt spid="71683">
                                            <p:txEl>
                                              <p:pRg st="5" end="5"/>
                                            </p:txEl>
                                          </p:spTgt>
                                        </p:tgtEl>
                                      </p:cBhvr>
                                    </p:animEffect>
                                  </p:childTnLst>
                                </p:cTn>
                              </p:par>
                              <p:par>
                                <p:cTn id="40" presetID="9" presetClass="entr" presetSubtype="0" fill="hold" grpId="0" nodeType="withEffect">
                                  <p:stCondLst>
                                    <p:cond delay="0"/>
                                  </p:stCondLst>
                                  <p:childTnLst>
                                    <p:set>
                                      <p:cBhvr>
                                        <p:cTn id="41" dur="1" fill="hold">
                                          <p:stCondLst>
                                            <p:cond delay="0"/>
                                          </p:stCondLst>
                                        </p:cTn>
                                        <p:tgtEl>
                                          <p:spTgt spid="71683">
                                            <p:txEl>
                                              <p:pRg st="6" end="6"/>
                                            </p:txEl>
                                          </p:spTgt>
                                        </p:tgtEl>
                                        <p:attrNameLst>
                                          <p:attrName>style.visibility</p:attrName>
                                        </p:attrNameLst>
                                      </p:cBhvr>
                                      <p:to>
                                        <p:strVal val="visible"/>
                                      </p:to>
                                    </p:set>
                                    <p:animEffect transition="in" filter="dissolve">
                                      <p:cBhvr>
                                        <p:cTn id="42" dur="500"/>
                                        <p:tgtEl>
                                          <p:spTgt spid="7168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3" grpId="0" uiExpand="1" build="p" autoUpdateAnimBg="0"/>
      <p:bldP spid="71684" grpId="0" uiExpand="1" build="p"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8851" name="Oval 3"/>
          <p:cNvSpPr>
            <a:spLocks noChangeArrowheads="1"/>
          </p:cNvSpPr>
          <p:nvPr/>
        </p:nvSpPr>
        <p:spPr bwMode="auto">
          <a:xfrm>
            <a:off x="7232650" y="6237288"/>
            <a:ext cx="87313" cy="87312"/>
          </a:xfrm>
          <a:prstGeom prst="ellipse">
            <a:avLst/>
          </a:prstGeom>
          <a:solidFill>
            <a:srgbClr val="33CCCC"/>
          </a:solidFill>
          <a:ln w="9525">
            <a:noFill/>
            <a:round/>
            <a:headEnd/>
            <a:tailEnd/>
          </a:ln>
          <a:effectLst/>
        </p:spPr>
        <p:txBody>
          <a:bodyPr wrap="none" anchor="ctr"/>
          <a:lstStyle/>
          <a:p>
            <a:endParaRPr lang="en-US"/>
          </a:p>
        </p:txBody>
      </p:sp>
      <p:sp>
        <p:nvSpPr>
          <p:cNvPr id="78852" name="Oval 4"/>
          <p:cNvSpPr>
            <a:spLocks noChangeArrowheads="1"/>
          </p:cNvSpPr>
          <p:nvPr/>
        </p:nvSpPr>
        <p:spPr bwMode="auto">
          <a:xfrm>
            <a:off x="7380288" y="6237288"/>
            <a:ext cx="88900" cy="87312"/>
          </a:xfrm>
          <a:prstGeom prst="ellipse">
            <a:avLst/>
          </a:prstGeom>
          <a:solidFill>
            <a:srgbClr val="3366CC"/>
          </a:solidFill>
          <a:ln w="9525">
            <a:noFill/>
            <a:round/>
            <a:headEnd/>
            <a:tailEnd/>
          </a:ln>
          <a:effectLst/>
        </p:spPr>
        <p:txBody>
          <a:bodyPr wrap="none" anchor="ctr"/>
          <a:lstStyle/>
          <a:p>
            <a:endParaRPr lang="en-US"/>
          </a:p>
        </p:txBody>
      </p:sp>
      <p:sp>
        <p:nvSpPr>
          <p:cNvPr id="78853" name="Oval 5"/>
          <p:cNvSpPr>
            <a:spLocks noChangeArrowheads="1"/>
          </p:cNvSpPr>
          <p:nvPr/>
        </p:nvSpPr>
        <p:spPr bwMode="auto">
          <a:xfrm>
            <a:off x="7086600" y="6237288"/>
            <a:ext cx="87313" cy="87312"/>
          </a:xfrm>
          <a:prstGeom prst="ellipse">
            <a:avLst/>
          </a:prstGeom>
          <a:solidFill>
            <a:srgbClr val="FF9933"/>
          </a:solidFill>
          <a:ln w="9525">
            <a:noFill/>
            <a:round/>
            <a:headEnd/>
            <a:tailEnd/>
          </a:ln>
          <a:effectLst/>
        </p:spPr>
        <p:txBody>
          <a:bodyPr wrap="none" anchor="ctr"/>
          <a:lstStyle/>
          <a:p>
            <a:endParaRPr lang="en-US"/>
          </a:p>
        </p:txBody>
      </p:sp>
      <p:sp>
        <p:nvSpPr>
          <p:cNvPr id="78854" name="Line 6"/>
          <p:cNvSpPr>
            <a:spLocks noChangeShapeType="1"/>
          </p:cNvSpPr>
          <p:nvPr/>
        </p:nvSpPr>
        <p:spPr bwMode="auto">
          <a:xfrm>
            <a:off x="7467600" y="6286500"/>
            <a:ext cx="1127125" cy="0"/>
          </a:xfrm>
          <a:prstGeom prst="line">
            <a:avLst/>
          </a:prstGeom>
          <a:noFill/>
          <a:ln w="28575">
            <a:solidFill>
              <a:schemeClr val="tx1"/>
            </a:solidFill>
            <a:round/>
            <a:headEnd/>
            <a:tailEnd/>
          </a:ln>
          <a:effectLst/>
        </p:spPr>
        <p:txBody>
          <a:bodyPr wrap="none"/>
          <a:lstStyle/>
          <a:p>
            <a:endParaRPr lang="en-US"/>
          </a:p>
        </p:txBody>
      </p:sp>
      <p:sp>
        <p:nvSpPr>
          <p:cNvPr id="78855" name="Rectangle 7"/>
          <p:cNvSpPr>
            <a:spLocks noGrp="1" noChangeArrowheads="1"/>
          </p:cNvSpPr>
          <p:nvPr>
            <p:ph type="title"/>
          </p:nvPr>
        </p:nvSpPr>
        <p:spPr>
          <a:xfrm>
            <a:off x="533400" y="579438"/>
            <a:ext cx="8077200" cy="519112"/>
          </a:xfrm>
        </p:spPr>
        <p:txBody>
          <a:bodyPr/>
          <a:lstStyle/>
          <a:p>
            <a:r>
              <a:rPr lang="en-US" sz="2800">
                <a:solidFill>
                  <a:schemeClr val="tx1"/>
                </a:solidFill>
              </a:rPr>
              <a:t>Weber’s Ideal Bureaucracy</a:t>
            </a:r>
          </a:p>
        </p:txBody>
      </p:sp>
      <p:pic>
        <p:nvPicPr>
          <p:cNvPr id="78859" name="Picture 11"/>
          <p:cNvPicPr>
            <a:picLocks noChangeAspect="1" noChangeArrowheads="1"/>
          </p:cNvPicPr>
          <p:nvPr/>
        </p:nvPicPr>
        <p:blipFill>
          <a:blip r:embed="rId3"/>
          <a:srcRect/>
          <a:stretch>
            <a:fillRect/>
          </a:stretch>
        </p:blipFill>
        <p:spPr bwMode="auto">
          <a:xfrm>
            <a:off x="723900" y="1428750"/>
            <a:ext cx="7696200" cy="4514850"/>
          </a:xfrm>
          <a:prstGeom prst="rect">
            <a:avLst/>
          </a:prstGeom>
          <a:noFill/>
          <a:ln w="9525">
            <a:noFill/>
            <a:miter lim="800000"/>
            <a:headEnd/>
            <a:tailEnd/>
          </a:ln>
          <a:effectLst/>
        </p:spPr>
      </p:pic>
    </p:spTree>
  </p:cSld>
  <p:clrMapOvr>
    <a:masterClrMapping/>
  </p:clrMapOvr>
  <p:transition>
    <p:cut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afterEffect">
                                  <p:stCondLst>
                                    <p:cond delay="0"/>
                                  </p:stCondLst>
                                  <p:childTnLst>
                                    <p:set>
                                      <p:cBhvr>
                                        <p:cTn id="6" dur="1" fill="hold">
                                          <p:stCondLst>
                                            <p:cond delay="0"/>
                                          </p:stCondLst>
                                        </p:cTn>
                                        <p:tgtEl>
                                          <p:spTgt spid="78859"/>
                                        </p:tgtEl>
                                        <p:attrNameLst>
                                          <p:attrName>style.visibility</p:attrName>
                                        </p:attrNameLst>
                                      </p:cBhvr>
                                      <p:to>
                                        <p:strVal val="visible"/>
                                      </p:to>
                                    </p:set>
                                    <p:animEffect transition="in" filter="box(out)">
                                      <p:cBhvr>
                                        <p:cTn id="7" dur="500"/>
                                        <p:tgtEl>
                                          <p:spTgt spid="788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p:cNvSpPr>
            <a:spLocks noChangeArrowheads="1"/>
          </p:cNvSpPr>
          <p:nvPr/>
        </p:nvSpPr>
        <p:spPr bwMode="auto">
          <a:xfrm>
            <a:off x="3124200" y="6019800"/>
            <a:ext cx="2895600" cy="457200"/>
          </a:xfrm>
          <a:prstGeom prst="rect">
            <a:avLst/>
          </a:prstGeom>
          <a:noFill/>
          <a:ln w="12700">
            <a:noFill/>
            <a:miter lim="800000"/>
            <a:headEnd/>
            <a:tailEnd/>
          </a:ln>
          <a:effectLst/>
        </p:spPr>
        <p:txBody>
          <a:bodyPr wrap="none" anchor="ctr"/>
          <a:lstStyle/>
          <a:p>
            <a:endParaRPr lang="en-US"/>
          </a:p>
        </p:txBody>
      </p:sp>
      <p:sp>
        <p:nvSpPr>
          <p:cNvPr id="12293" name="Freeform 5"/>
          <p:cNvSpPr>
            <a:spLocks/>
          </p:cNvSpPr>
          <p:nvPr/>
        </p:nvSpPr>
        <p:spPr bwMode="auto">
          <a:xfrm>
            <a:off x="533400" y="2057400"/>
            <a:ext cx="8307388" cy="3411537"/>
          </a:xfrm>
          <a:custGeom>
            <a:avLst/>
            <a:gdLst/>
            <a:ahLst/>
            <a:cxnLst>
              <a:cxn ang="0">
                <a:pos x="1046" y="0"/>
              </a:cxn>
              <a:cxn ang="0">
                <a:pos x="1046" y="498"/>
              </a:cxn>
              <a:cxn ang="0">
                <a:pos x="4185" y="498"/>
              </a:cxn>
              <a:cxn ang="0">
                <a:pos x="4185" y="0"/>
              </a:cxn>
              <a:cxn ang="0">
                <a:pos x="5232" y="997"/>
              </a:cxn>
              <a:cxn ang="0">
                <a:pos x="4185" y="1994"/>
              </a:cxn>
              <a:cxn ang="0">
                <a:pos x="4185" y="1496"/>
              </a:cxn>
              <a:cxn ang="0">
                <a:pos x="1046" y="1496"/>
              </a:cxn>
              <a:cxn ang="0">
                <a:pos x="1046" y="1994"/>
              </a:cxn>
              <a:cxn ang="0">
                <a:pos x="0" y="997"/>
              </a:cxn>
              <a:cxn ang="0">
                <a:pos x="1046" y="0"/>
              </a:cxn>
            </a:cxnLst>
            <a:rect l="0" t="0" r="r" b="b"/>
            <a:pathLst>
              <a:path w="5233" h="1995">
                <a:moveTo>
                  <a:pt x="1046" y="0"/>
                </a:moveTo>
                <a:lnTo>
                  <a:pt x="1046" y="498"/>
                </a:lnTo>
                <a:lnTo>
                  <a:pt x="4185" y="498"/>
                </a:lnTo>
                <a:lnTo>
                  <a:pt x="4185" y="0"/>
                </a:lnTo>
                <a:lnTo>
                  <a:pt x="5232" y="997"/>
                </a:lnTo>
                <a:lnTo>
                  <a:pt x="4185" y="1994"/>
                </a:lnTo>
                <a:lnTo>
                  <a:pt x="4185" y="1496"/>
                </a:lnTo>
                <a:lnTo>
                  <a:pt x="1046" y="1496"/>
                </a:lnTo>
                <a:lnTo>
                  <a:pt x="1046" y="1994"/>
                </a:lnTo>
                <a:lnTo>
                  <a:pt x="0" y="997"/>
                </a:lnTo>
                <a:lnTo>
                  <a:pt x="1046" y="0"/>
                </a:lnTo>
              </a:path>
            </a:pathLst>
          </a:custGeom>
          <a:gradFill rotWithShape="0">
            <a:gsLst>
              <a:gs pos="0">
                <a:srgbClr val="000066">
                  <a:gamma/>
                  <a:tint val="0"/>
                  <a:invGamma/>
                </a:srgbClr>
              </a:gs>
              <a:gs pos="100000">
                <a:srgbClr val="000066"/>
              </a:gs>
            </a:gsLst>
            <a:lin ang="2700000" scaled="1"/>
          </a:gradFill>
          <a:ln w="12700" cap="rnd" cmpd="sng">
            <a:solidFill>
              <a:schemeClr val="tx1"/>
            </a:solidFill>
            <a:prstDash val="solid"/>
            <a:round/>
            <a:headEnd type="none" w="med" len="med"/>
            <a:tailEnd type="none" w="med" len="med"/>
          </a:ln>
          <a:effectLst>
            <a:outerShdw dist="71842" dir="2700000" algn="ctr" rotWithShape="0">
              <a:schemeClr val="bg2"/>
            </a:outerShdw>
          </a:effectLst>
        </p:spPr>
        <p:txBody>
          <a:bodyPr/>
          <a:lstStyle/>
          <a:p>
            <a:endParaRPr lang="en-US"/>
          </a:p>
        </p:txBody>
      </p:sp>
      <p:sp>
        <p:nvSpPr>
          <p:cNvPr id="12295" name="AutoShape 7"/>
          <p:cNvSpPr>
            <a:spLocks noChangeArrowheads="1"/>
          </p:cNvSpPr>
          <p:nvPr/>
        </p:nvSpPr>
        <p:spPr bwMode="auto">
          <a:xfrm>
            <a:off x="1600200" y="2971800"/>
            <a:ext cx="371475" cy="371475"/>
          </a:xfrm>
          <a:prstGeom prst="star5">
            <a:avLst/>
          </a:prstGeom>
          <a:gradFill rotWithShape="0">
            <a:gsLst>
              <a:gs pos="0">
                <a:srgbClr val="660033">
                  <a:gamma/>
                  <a:tint val="0"/>
                  <a:invGamma/>
                </a:srgbClr>
              </a:gs>
              <a:gs pos="100000">
                <a:srgbClr val="660033"/>
              </a:gs>
            </a:gsLst>
            <a:path path="shape">
              <a:fillToRect l="50000" t="50000" r="50000" b="50000"/>
            </a:path>
          </a:gradFill>
          <a:ln w="12700">
            <a:solidFill>
              <a:schemeClr val="tx1"/>
            </a:solidFill>
            <a:miter lim="800000"/>
            <a:headEnd/>
            <a:tailEnd/>
          </a:ln>
          <a:effectLst>
            <a:outerShdw dist="35921" dir="2700000" algn="ctr" rotWithShape="0">
              <a:schemeClr val="bg2"/>
            </a:outerShdw>
          </a:effectLst>
        </p:spPr>
        <p:txBody>
          <a:bodyPr wrap="none" anchor="ctr"/>
          <a:lstStyle/>
          <a:p>
            <a:endParaRPr lang="en-US"/>
          </a:p>
        </p:txBody>
      </p:sp>
      <p:sp>
        <p:nvSpPr>
          <p:cNvPr id="12296" name="AutoShape 8"/>
          <p:cNvSpPr>
            <a:spLocks noChangeArrowheads="1"/>
          </p:cNvSpPr>
          <p:nvPr/>
        </p:nvSpPr>
        <p:spPr bwMode="auto">
          <a:xfrm>
            <a:off x="1600200" y="4038600"/>
            <a:ext cx="371475" cy="371475"/>
          </a:xfrm>
          <a:prstGeom prst="star5">
            <a:avLst/>
          </a:prstGeom>
          <a:gradFill rotWithShape="0">
            <a:gsLst>
              <a:gs pos="0">
                <a:srgbClr val="660033">
                  <a:gamma/>
                  <a:tint val="0"/>
                  <a:invGamma/>
                </a:srgbClr>
              </a:gs>
              <a:gs pos="100000">
                <a:srgbClr val="660033"/>
              </a:gs>
            </a:gsLst>
            <a:path path="shape">
              <a:fillToRect l="50000" t="50000" r="50000" b="50000"/>
            </a:path>
          </a:gradFill>
          <a:ln w="12700">
            <a:solidFill>
              <a:schemeClr val="tx1"/>
            </a:solidFill>
            <a:miter lim="800000"/>
            <a:headEnd/>
            <a:tailEnd/>
          </a:ln>
          <a:effectLst>
            <a:outerShdw dist="35921" dir="2700000" algn="ctr" rotWithShape="0">
              <a:schemeClr val="bg2"/>
            </a:outerShdw>
          </a:effectLst>
        </p:spPr>
        <p:txBody>
          <a:bodyPr wrap="none" anchor="ctr"/>
          <a:lstStyle/>
          <a:p>
            <a:endParaRPr lang="en-US"/>
          </a:p>
        </p:txBody>
      </p:sp>
      <p:sp>
        <p:nvSpPr>
          <p:cNvPr id="12297" name="AutoShape 9"/>
          <p:cNvSpPr>
            <a:spLocks noChangeArrowheads="1"/>
          </p:cNvSpPr>
          <p:nvPr/>
        </p:nvSpPr>
        <p:spPr bwMode="auto">
          <a:xfrm>
            <a:off x="3962400" y="2971800"/>
            <a:ext cx="371475" cy="371475"/>
          </a:xfrm>
          <a:prstGeom prst="star5">
            <a:avLst/>
          </a:prstGeom>
          <a:gradFill rotWithShape="0">
            <a:gsLst>
              <a:gs pos="0">
                <a:srgbClr val="660033">
                  <a:gamma/>
                  <a:tint val="0"/>
                  <a:invGamma/>
                </a:srgbClr>
              </a:gs>
              <a:gs pos="100000">
                <a:srgbClr val="660033"/>
              </a:gs>
            </a:gsLst>
            <a:path path="shape">
              <a:fillToRect l="50000" t="50000" r="50000" b="50000"/>
            </a:path>
          </a:gradFill>
          <a:ln w="12700">
            <a:solidFill>
              <a:schemeClr val="tx1"/>
            </a:solidFill>
            <a:miter lim="800000"/>
            <a:headEnd/>
            <a:tailEnd/>
          </a:ln>
          <a:effectLst>
            <a:outerShdw dist="35921" dir="2700000" algn="ctr" rotWithShape="0">
              <a:schemeClr val="bg2"/>
            </a:outerShdw>
          </a:effectLst>
        </p:spPr>
        <p:txBody>
          <a:bodyPr wrap="none" anchor="ctr"/>
          <a:lstStyle/>
          <a:p>
            <a:endParaRPr lang="en-US"/>
          </a:p>
        </p:txBody>
      </p:sp>
      <p:sp>
        <p:nvSpPr>
          <p:cNvPr id="12298" name="AutoShape 10"/>
          <p:cNvSpPr>
            <a:spLocks noChangeArrowheads="1"/>
          </p:cNvSpPr>
          <p:nvPr/>
        </p:nvSpPr>
        <p:spPr bwMode="auto">
          <a:xfrm>
            <a:off x="3962400" y="4038600"/>
            <a:ext cx="371475" cy="371475"/>
          </a:xfrm>
          <a:prstGeom prst="star5">
            <a:avLst/>
          </a:prstGeom>
          <a:gradFill rotWithShape="0">
            <a:gsLst>
              <a:gs pos="0">
                <a:srgbClr val="660033">
                  <a:gamma/>
                  <a:tint val="0"/>
                  <a:invGamma/>
                </a:srgbClr>
              </a:gs>
              <a:gs pos="100000">
                <a:srgbClr val="660033"/>
              </a:gs>
            </a:gsLst>
            <a:path path="shape">
              <a:fillToRect l="50000" t="50000" r="50000" b="50000"/>
            </a:path>
          </a:gradFill>
          <a:ln w="12700">
            <a:solidFill>
              <a:schemeClr val="tx1"/>
            </a:solidFill>
            <a:miter lim="800000"/>
            <a:headEnd/>
            <a:tailEnd/>
          </a:ln>
          <a:effectLst>
            <a:outerShdw dist="35921" dir="2700000" algn="ctr" rotWithShape="0">
              <a:schemeClr val="bg2"/>
            </a:outerShdw>
          </a:effectLst>
        </p:spPr>
        <p:txBody>
          <a:bodyPr wrap="none" anchor="ctr"/>
          <a:lstStyle/>
          <a:p>
            <a:endParaRPr lang="en-US"/>
          </a:p>
        </p:txBody>
      </p:sp>
      <p:sp>
        <p:nvSpPr>
          <p:cNvPr id="12299" name="AutoShape 11"/>
          <p:cNvSpPr>
            <a:spLocks noChangeArrowheads="1"/>
          </p:cNvSpPr>
          <p:nvPr/>
        </p:nvSpPr>
        <p:spPr bwMode="auto">
          <a:xfrm>
            <a:off x="6394450" y="2965450"/>
            <a:ext cx="371475" cy="371475"/>
          </a:xfrm>
          <a:prstGeom prst="star5">
            <a:avLst/>
          </a:prstGeom>
          <a:gradFill rotWithShape="0">
            <a:gsLst>
              <a:gs pos="0">
                <a:srgbClr val="660033">
                  <a:gamma/>
                  <a:tint val="0"/>
                  <a:invGamma/>
                </a:srgbClr>
              </a:gs>
              <a:gs pos="100000">
                <a:srgbClr val="660033"/>
              </a:gs>
            </a:gsLst>
            <a:path path="shape">
              <a:fillToRect l="50000" t="50000" r="50000" b="50000"/>
            </a:path>
          </a:gradFill>
          <a:ln w="12700">
            <a:solidFill>
              <a:schemeClr val="tx1"/>
            </a:solidFill>
            <a:miter lim="800000"/>
            <a:headEnd/>
            <a:tailEnd/>
          </a:ln>
          <a:effectLst>
            <a:outerShdw dist="35921" dir="2700000" algn="ctr" rotWithShape="0">
              <a:schemeClr val="bg2"/>
            </a:outerShdw>
          </a:effectLst>
        </p:spPr>
        <p:txBody>
          <a:bodyPr wrap="none" anchor="ctr"/>
          <a:lstStyle/>
          <a:p>
            <a:endParaRPr lang="en-US"/>
          </a:p>
        </p:txBody>
      </p:sp>
      <p:sp>
        <p:nvSpPr>
          <p:cNvPr id="12300" name="AutoShape 12"/>
          <p:cNvSpPr>
            <a:spLocks noChangeArrowheads="1"/>
          </p:cNvSpPr>
          <p:nvPr/>
        </p:nvSpPr>
        <p:spPr bwMode="auto">
          <a:xfrm>
            <a:off x="6394450" y="3422650"/>
            <a:ext cx="371475" cy="371475"/>
          </a:xfrm>
          <a:prstGeom prst="star5">
            <a:avLst/>
          </a:prstGeom>
          <a:gradFill rotWithShape="0">
            <a:gsLst>
              <a:gs pos="0">
                <a:srgbClr val="660033">
                  <a:gamma/>
                  <a:tint val="0"/>
                  <a:invGamma/>
                </a:srgbClr>
              </a:gs>
              <a:gs pos="100000">
                <a:srgbClr val="660033"/>
              </a:gs>
            </a:gsLst>
            <a:path path="shape">
              <a:fillToRect l="50000" t="50000" r="50000" b="50000"/>
            </a:path>
          </a:gradFill>
          <a:ln w="12700">
            <a:solidFill>
              <a:schemeClr val="tx1"/>
            </a:solidFill>
            <a:miter lim="800000"/>
            <a:headEnd/>
            <a:tailEnd/>
          </a:ln>
          <a:effectLst>
            <a:outerShdw dist="35921" dir="2700000" algn="ctr" rotWithShape="0">
              <a:schemeClr val="bg2"/>
            </a:outerShdw>
          </a:effectLst>
        </p:spPr>
        <p:txBody>
          <a:bodyPr wrap="none" anchor="ctr"/>
          <a:lstStyle/>
          <a:p>
            <a:endParaRPr lang="en-US"/>
          </a:p>
        </p:txBody>
      </p:sp>
      <p:sp>
        <p:nvSpPr>
          <p:cNvPr id="12301" name="Rectangle 13"/>
          <p:cNvSpPr>
            <a:spLocks noChangeArrowheads="1"/>
          </p:cNvSpPr>
          <p:nvPr/>
        </p:nvSpPr>
        <p:spPr bwMode="auto">
          <a:xfrm>
            <a:off x="615950" y="5029200"/>
            <a:ext cx="1893888" cy="1184275"/>
          </a:xfrm>
          <a:prstGeom prst="rect">
            <a:avLst/>
          </a:prstGeom>
          <a:noFill/>
          <a:ln w="12700">
            <a:noFill/>
            <a:miter lim="800000"/>
            <a:headEnd/>
            <a:tailEnd/>
          </a:ln>
          <a:effectLst/>
        </p:spPr>
        <p:txBody>
          <a:bodyPr wrap="none" lIns="90488" tIns="44450" rIns="90488" bIns="44450" anchor="ctr">
            <a:spAutoFit/>
          </a:bodyPr>
          <a:lstStyle/>
          <a:p>
            <a:pPr eaLnBrk="0" hangingPunct="0"/>
            <a:r>
              <a:rPr lang="en-US" b="1">
                <a:solidFill>
                  <a:schemeClr val="tx2"/>
                </a:solidFill>
                <a:effectLst>
                  <a:outerShdw blurRad="38100" dist="38100" dir="2700000" algn="tl">
                    <a:srgbClr val="C0C0C0"/>
                  </a:outerShdw>
                </a:effectLst>
                <a:latin typeface="Arial" charset="0"/>
              </a:rPr>
              <a:t>Low</a:t>
            </a:r>
            <a:r>
              <a:rPr lang="en-US" b="1">
                <a:effectLst>
                  <a:outerShdw blurRad="38100" dist="38100" dir="2700000" algn="tl">
                    <a:srgbClr val="C0C0C0"/>
                  </a:outerShdw>
                </a:effectLst>
                <a:latin typeface="Arial" charset="0"/>
              </a:rPr>
              <a:t/>
            </a:r>
            <a:br>
              <a:rPr lang="en-US" b="1">
                <a:effectLst>
                  <a:outerShdw blurRad="38100" dist="38100" dir="2700000" algn="tl">
                    <a:srgbClr val="C0C0C0"/>
                  </a:outerShdw>
                </a:effectLst>
                <a:latin typeface="Arial" charset="0"/>
              </a:rPr>
            </a:br>
            <a:r>
              <a:rPr lang="en-US">
                <a:effectLst>
                  <a:outerShdw blurRad="38100" dist="38100" dir="2700000" algn="tl">
                    <a:srgbClr val="C0C0C0"/>
                  </a:outerShdw>
                </a:effectLst>
                <a:latin typeface="Arial" charset="0"/>
              </a:rPr>
              <a:t>Bureaucratic</a:t>
            </a:r>
            <a:br>
              <a:rPr lang="en-US">
                <a:effectLst>
                  <a:outerShdw blurRad="38100" dist="38100" dir="2700000" algn="tl">
                    <a:srgbClr val="C0C0C0"/>
                  </a:outerShdw>
                </a:effectLst>
                <a:latin typeface="Arial" charset="0"/>
              </a:rPr>
            </a:br>
            <a:r>
              <a:rPr lang="en-US">
                <a:effectLst>
                  <a:outerShdw blurRad="38100" dist="38100" dir="2700000" algn="tl">
                    <a:srgbClr val="C0C0C0"/>
                  </a:outerShdw>
                </a:effectLst>
                <a:latin typeface="Arial" charset="0"/>
              </a:rPr>
              <a:t>Structure</a:t>
            </a:r>
          </a:p>
        </p:txBody>
      </p:sp>
      <p:sp>
        <p:nvSpPr>
          <p:cNvPr id="12302" name="Rectangle 14"/>
          <p:cNvSpPr>
            <a:spLocks noChangeArrowheads="1"/>
          </p:cNvSpPr>
          <p:nvPr/>
        </p:nvSpPr>
        <p:spPr bwMode="auto">
          <a:xfrm>
            <a:off x="3657600" y="5410200"/>
            <a:ext cx="1893888" cy="819150"/>
          </a:xfrm>
          <a:prstGeom prst="rect">
            <a:avLst/>
          </a:prstGeom>
          <a:noFill/>
          <a:ln w="12700">
            <a:noFill/>
            <a:miter lim="800000"/>
            <a:headEnd/>
            <a:tailEnd/>
          </a:ln>
          <a:effectLst/>
        </p:spPr>
        <p:txBody>
          <a:bodyPr wrap="none" lIns="90488" tIns="44450" rIns="90488" bIns="44450" anchor="ctr">
            <a:spAutoFit/>
          </a:bodyPr>
          <a:lstStyle/>
          <a:p>
            <a:pPr algn="ctr" eaLnBrk="0" hangingPunct="0"/>
            <a:r>
              <a:rPr lang="en-US" b="1">
                <a:solidFill>
                  <a:schemeClr val="tx2"/>
                </a:solidFill>
                <a:effectLst>
                  <a:outerShdw blurRad="38100" dist="38100" dir="2700000" algn="tl">
                    <a:srgbClr val="C0C0C0"/>
                  </a:outerShdw>
                </a:effectLst>
                <a:latin typeface="Arial" charset="0"/>
              </a:rPr>
              <a:t>Mid-Range</a:t>
            </a:r>
            <a:r>
              <a:rPr lang="en-US" b="1">
                <a:solidFill>
                  <a:schemeClr val="accent1"/>
                </a:solidFill>
                <a:effectLst>
                  <a:outerShdw blurRad="38100" dist="38100" dir="2700000" algn="tl">
                    <a:srgbClr val="C0C0C0"/>
                  </a:outerShdw>
                </a:effectLst>
                <a:latin typeface="Arial" charset="0"/>
              </a:rPr>
              <a:t/>
            </a:r>
            <a:br>
              <a:rPr lang="en-US" b="1">
                <a:solidFill>
                  <a:schemeClr val="accent1"/>
                </a:solidFill>
                <a:effectLst>
                  <a:outerShdw blurRad="38100" dist="38100" dir="2700000" algn="tl">
                    <a:srgbClr val="C0C0C0"/>
                  </a:outerShdw>
                </a:effectLst>
                <a:latin typeface="Arial" charset="0"/>
              </a:rPr>
            </a:br>
            <a:r>
              <a:rPr lang="en-US">
                <a:effectLst>
                  <a:outerShdw blurRad="38100" dist="38100" dir="2700000" algn="tl">
                    <a:srgbClr val="C0C0C0"/>
                  </a:outerShdw>
                </a:effectLst>
                <a:latin typeface="Arial" charset="0"/>
              </a:rPr>
              <a:t>Bureaucracy</a:t>
            </a:r>
          </a:p>
        </p:txBody>
      </p:sp>
      <p:sp>
        <p:nvSpPr>
          <p:cNvPr id="12303" name="Rectangle 15"/>
          <p:cNvSpPr>
            <a:spLocks noChangeArrowheads="1"/>
          </p:cNvSpPr>
          <p:nvPr/>
        </p:nvSpPr>
        <p:spPr bwMode="auto">
          <a:xfrm>
            <a:off x="6710363" y="5029200"/>
            <a:ext cx="1893887" cy="1184275"/>
          </a:xfrm>
          <a:prstGeom prst="rect">
            <a:avLst/>
          </a:prstGeom>
          <a:noFill/>
          <a:ln w="12700">
            <a:noFill/>
            <a:miter lim="800000"/>
            <a:headEnd/>
            <a:tailEnd/>
          </a:ln>
          <a:effectLst/>
        </p:spPr>
        <p:txBody>
          <a:bodyPr wrap="none" lIns="90488" tIns="44450" rIns="90488" bIns="44450" anchor="ctr">
            <a:spAutoFit/>
          </a:bodyPr>
          <a:lstStyle/>
          <a:p>
            <a:pPr algn="r" eaLnBrk="0" hangingPunct="0"/>
            <a:r>
              <a:rPr lang="en-US" b="1">
                <a:solidFill>
                  <a:schemeClr val="tx2"/>
                </a:solidFill>
                <a:effectLst>
                  <a:outerShdw blurRad="38100" dist="38100" dir="2700000" algn="tl">
                    <a:srgbClr val="C0C0C0"/>
                  </a:outerShdw>
                </a:effectLst>
                <a:latin typeface="Arial" charset="0"/>
              </a:rPr>
              <a:t>High</a:t>
            </a:r>
            <a:br>
              <a:rPr lang="en-US" b="1">
                <a:solidFill>
                  <a:schemeClr val="tx2"/>
                </a:solidFill>
                <a:effectLst>
                  <a:outerShdw blurRad="38100" dist="38100" dir="2700000" algn="tl">
                    <a:srgbClr val="C0C0C0"/>
                  </a:outerShdw>
                </a:effectLst>
                <a:latin typeface="Arial" charset="0"/>
              </a:rPr>
            </a:br>
            <a:r>
              <a:rPr lang="en-US">
                <a:effectLst>
                  <a:outerShdw blurRad="38100" dist="38100" dir="2700000" algn="tl">
                    <a:srgbClr val="C0C0C0"/>
                  </a:outerShdw>
                </a:effectLst>
                <a:latin typeface="Arial" charset="0"/>
              </a:rPr>
              <a:t>Bureaucratic</a:t>
            </a:r>
            <a:br>
              <a:rPr lang="en-US">
                <a:effectLst>
                  <a:outerShdw blurRad="38100" dist="38100" dir="2700000" algn="tl">
                    <a:srgbClr val="C0C0C0"/>
                  </a:outerShdw>
                </a:effectLst>
                <a:latin typeface="Arial" charset="0"/>
              </a:rPr>
            </a:br>
            <a:r>
              <a:rPr lang="en-US">
                <a:effectLst>
                  <a:outerShdw blurRad="38100" dist="38100" dir="2700000" algn="tl">
                    <a:srgbClr val="C0C0C0"/>
                  </a:outerShdw>
                </a:effectLst>
                <a:latin typeface="Arial" charset="0"/>
              </a:rPr>
              <a:t>Orientation</a:t>
            </a:r>
          </a:p>
        </p:txBody>
      </p:sp>
      <p:sp>
        <p:nvSpPr>
          <p:cNvPr id="12304" name="Rectangle 16"/>
          <p:cNvSpPr>
            <a:spLocks noChangeArrowheads="1"/>
          </p:cNvSpPr>
          <p:nvPr/>
        </p:nvSpPr>
        <p:spPr bwMode="auto">
          <a:xfrm>
            <a:off x="1987550" y="3027363"/>
            <a:ext cx="1514475" cy="363537"/>
          </a:xfrm>
          <a:prstGeom prst="rect">
            <a:avLst/>
          </a:prstGeom>
          <a:noFill/>
          <a:ln w="12700">
            <a:noFill/>
            <a:miter lim="800000"/>
            <a:headEnd/>
            <a:tailEnd/>
          </a:ln>
          <a:effectLst/>
        </p:spPr>
        <p:txBody>
          <a:bodyPr wrap="none" lIns="90488" tIns="44450" rIns="90488" bIns="44450" anchor="ctr">
            <a:spAutoFit/>
          </a:bodyPr>
          <a:lstStyle/>
          <a:p>
            <a:pPr eaLnBrk="0" hangingPunct="0"/>
            <a:r>
              <a:rPr lang="en-US" sz="1800">
                <a:latin typeface="Arial" charset="0"/>
              </a:rPr>
              <a:t>Amazon.com</a:t>
            </a:r>
          </a:p>
        </p:txBody>
      </p:sp>
      <p:sp>
        <p:nvSpPr>
          <p:cNvPr id="12305" name="Rectangle 17"/>
          <p:cNvSpPr>
            <a:spLocks noChangeArrowheads="1"/>
          </p:cNvSpPr>
          <p:nvPr/>
        </p:nvSpPr>
        <p:spPr bwMode="auto">
          <a:xfrm>
            <a:off x="1987550" y="4094163"/>
            <a:ext cx="1196975" cy="363537"/>
          </a:xfrm>
          <a:prstGeom prst="rect">
            <a:avLst/>
          </a:prstGeom>
          <a:noFill/>
          <a:ln w="12700">
            <a:noFill/>
            <a:miter lim="800000"/>
            <a:headEnd/>
            <a:tailEnd/>
          </a:ln>
          <a:effectLst/>
        </p:spPr>
        <p:txBody>
          <a:bodyPr wrap="none" lIns="90488" tIns="44450" rIns="90488" bIns="44450" anchor="ctr">
            <a:spAutoFit/>
          </a:bodyPr>
          <a:lstStyle/>
          <a:p>
            <a:pPr eaLnBrk="0" hangingPunct="0"/>
            <a:r>
              <a:rPr lang="en-US" sz="1800">
                <a:latin typeface="Arial" charset="0"/>
              </a:rPr>
              <a:t>Starbucks</a:t>
            </a:r>
          </a:p>
        </p:txBody>
      </p:sp>
      <p:sp>
        <p:nvSpPr>
          <p:cNvPr id="12306" name="Rectangle 18"/>
          <p:cNvSpPr>
            <a:spLocks noChangeArrowheads="1"/>
          </p:cNvSpPr>
          <p:nvPr/>
        </p:nvSpPr>
        <p:spPr bwMode="auto">
          <a:xfrm>
            <a:off x="4413250" y="3041650"/>
            <a:ext cx="1298575" cy="363538"/>
          </a:xfrm>
          <a:prstGeom prst="rect">
            <a:avLst/>
          </a:prstGeom>
          <a:noFill/>
          <a:ln w="12700">
            <a:noFill/>
            <a:miter lim="800000"/>
            <a:headEnd/>
            <a:tailEnd/>
          </a:ln>
          <a:effectLst/>
        </p:spPr>
        <p:txBody>
          <a:bodyPr wrap="none" lIns="90488" tIns="44450" rIns="90488" bIns="44450" anchor="ctr">
            <a:spAutoFit/>
          </a:bodyPr>
          <a:lstStyle/>
          <a:p>
            <a:pPr eaLnBrk="0" hangingPunct="0"/>
            <a:r>
              <a:rPr lang="en-US" sz="1800">
                <a:latin typeface="Arial" charset="0"/>
              </a:rPr>
              <a:t>Pepsi-Cola</a:t>
            </a:r>
          </a:p>
        </p:txBody>
      </p:sp>
      <p:sp>
        <p:nvSpPr>
          <p:cNvPr id="12308" name="Rectangle 20"/>
          <p:cNvSpPr>
            <a:spLocks noChangeArrowheads="1"/>
          </p:cNvSpPr>
          <p:nvPr/>
        </p:nvSpPr>
        <p:spPr bwMode="auto">
          <a:xfrm>
            <a:off x="6927850" y="3041650"/>
            <a:ext cx="561975" cy="363538"/>
          </a:xfrm>
          <a:prstGeom prst="rect">
            <a:avLst/>
          </a:prstGeom>
          <a:noFill/>
          <a:ln w="12700">
            <a:noFill/>
            <a:miter lim="800000"/>
            <a:headEnd/>
            <a:tailEnd/>
          </a:ln>
          <a:effectLst/>
        </p:spPr>
        <p:txBody>
          <a:bodyPr wrap="none" lIns="90488" tIns="44450" rIns="90488" bIns="44450" anchor="ctr">
            <a:spAutoFit/>
          </a:bodyPr>
          <a:lstStyle/>
          <a:p>
            <a:pPr algn="r" eaLnBrk="0" hangingPunct="0"/>
            <a:r>
              <a:rPr lang="en-US" sz="1800">
                <a:latin typeface="Arial" charset="0"/>
              </a:rPr>
              <a:t>IRS</a:t>
            </a:r>
          </a:p>
        </p:txBody>
      </p:sp>
      <p:sp>
        <p:nvSpPr>
          <p:cNvPr id="12309" name="Rectangle 21"/>
          <p:cNvSpPr>
            <a:spLocks noChangeArrowheads="1"/>
          </p:cNvSpPr>
          <p:nvPr/>
        </p:nvSpPr>
        <p:spPr bwMode="auto">
          <a:xfrm>
            <a:off x="6927850" y="3422650"/>
            <a:ext cx="1374775" cy="638175"/>
          </a:xfrm>
          <a:prstGeom prst="rect">
            <a:avLst/>
          </a:prstGeom>
          <a:noFill/>
          <a:ln w="12700">
            <a:noFill/>
            <a:miter lim="800000"/>
            <a:headEnd/>
            <a:tailEnd/>
          </a:ln>
          <a:effectLst/>
        </p:spPr>
        <p:txBody>
          <a:bodyPr wrap="none" lIns="90488" tIns="44450" rIns="90488" bIns="44450" anchor="ctr">
            <a:spAutoFit/>
          </a:bodyPr>
          <a:lstStyle/>
          <a:p>
            <a:pPr eaLnBrk="0" hangingPunct="0"/>
            <a:r>
              <a:rPr lang="en-US" sz="1800">
                <a:latin typeface="Arial" charset="0"/>
              </a:rPr>
              <a:t>Blockbuster</a:t>
            </a:r>
          </a:p>
          <a:p>
            <a:pPr eaLnBrk="0" hangingPunct="0"/>
            <a:r>
              <a:rPr lang="en-US" sz="1800">
                <a:latin typeface="Arial" charset="0"/>
              </a:rPr>
              <a:t>Video</a:t>
            </a:r>
          </a:p>
        </p:txBody>
      </p:sp>
      <p:sp>
        <p:nvSpPr>
          <p:cNvPr id="12311" name="AutoShape 23"/>
          <p:cNvSpPr>
            <a:spLocks noChangeArrowheads="1"/>
          </p:cNvSpPr>
          <p:nvPr/>
        </p:nvSpPr>
        <p:spPr bwMode="auto">
          <a:xfrm>
            <a:off x="1593850" y="3498850"/>
            <a:ext cx="371475" cy="371475"/>
          </a:xfrm>
          <a:prstGeom prst="star5">
            <a:avLst/>
          </a:prstGeom>
          <a:gradFill rotWithShape="0">
            <a:gsLst>
              <a:gs pos="0">
                <a:srgbClr val="660033">
                  <a:gamma/>
                  <a:tint val="0"/>
                  <a:invGamma/>
                </a:srgbClr>
              </a:gs>
              <a:gs pos="100000">
                <a:srgbClr val="660033"/>
              </a:gs>
            </a:gsLst>
            <a:path path="shape">
              <a:fillToRect l="50000" t="50000" r="50000" b="50000"/>
            </a:path>
          </a:gradFill>
          <a:ln w="12700">
            <a:solidFill>
              <a:schemeClr val="tx1"/>
            </a:solidFill>
            <a:miter lim="800000"/>
            <a:headEnd/>
            <a:tailEnd/>
          </a:ln>
          <a:effectLst>
            <a:outerShdw dist="35921" dir="2700000" algn="ctr" rotWithShape="0">
              <a:schemeClr val="bg2"/>
            </a:outerShdw>
          </a:effectLst>
        </p:spPr>
        <p:txBody>
          <a:bodyPr wrap="none" anchor="ctr"/>
          <a:lstStyle/>
          <a:p>
            <a:endParaRPr lang="en-US"/>
          </a:p>
        </p:txBody>
      </p:sp>
      <p:sp>
        <p:nvSpPr>
          <p:cNvPr id="12312" name="Rectangle 24"/>
          <p:cNvSpPr>
            <a:spLocks noChangeArrowheads="1"/>
          </p:cNvSpPr>
          <p:nvPr/>
        </p:nvSpPr>
        <p:spPr bwMode="auto">
          <a:xfrm>
            <a:off x="1974850" y="3498850"/>
            <a:ext cx="1692275" cy="363538"/>
          </a:xfrm>
          <a:prstGeom prst="rect">
            <a:avLst/>
          </a:prstGeom>
          <a:noFill/>
          <a:ln w="12700">
            <a:noFill/>
            <a:miter lim="800000"/>
            <a:headEnd/>
            <a:tailEnd/>
          </a:ln>
          <a:effectLst/>
        </p:spPr>
        <p:txBody>
          <a:bodyPr wrap="none" lIns="90488" tIns="44450" rIns="90488" bIns="44450" anchor="ctr">
            <a:spAutoFit/>
          </a:bodyPr>
          <a:lstStyle/>
          <a:p>
            <a:pPr eaLnBrk="0" hangingPunct="0"/>
            <a:r>
              <a:rPr lang="en-US" sz="1800">
                <a:latin typeface="Arial" charset="0"/>
              </a:rPr>
              <a:t>Cisco Systems</a:t>
            </a:r>
          </a:p>
        </p:txBody>
      </p:sp>
      <p:sp>
        <p:nvSpPr>
          <p:cNvPr id="12313" name="AutoShape 25"/>
          <p:cNvSpPr>
            <a:spLocks noChangeArrowheads="1"/>
          </p:cNvSpPr>
          <p:nvPr/>
        </p:nvSpPr>
        <p:spPr bwMode="auto">
          <a:xfrm>
            <a:off x="3956050" y="3498850"/>
            <a:ext cx="371475" cy="371475"/>
          </a:xfrm>
          <a:prstGeom prst="star5">
            <a:avLst/>
          </a:prstGeom>
          <a:gradFill rotWithShape="0">
            <a:gsLst>
              <a:gs pos="0">
                <a:srgbClr val="660033">
                  <a:gamma/>
                  <a:tint val="0"/>
                  <a:invGamma/>
                </a:srgbClr>
              </a:gs>
              <a:gs pos="100000">
                <a:srgbClr val="660033"/>
              </a:gs>
            </a:gsLst>
            <a:path path="shape">
              <a:fillToRect l="50000" t="50000" r="50000" b="50000"/>
            </a:path>
          </a:gradFill>
          <a:ln w="12700">
            <a:solidFill>
              <a:schemeClr val="tx1"/>
            </a:solidFill>
            <a:miter lim="800000"/>
            <a:headEnd/>
            <a:tailEnd/>
          </a:ln>
          <a:effectLst>
            <a:outerShdw dist="35921" dir="2700000" algn="ctr" rotWithShape="0">
              <a:schemeClr val="bg2"/>
            </a:outerShdw>
          </a:effectLst>
        </p:spPr>
        <p:txBody>
          <a:bodyPr wrap="none" anchor="ctr"/>
          <a:lstStyle/>
          <a:p>
            <a:endParaRPr lang="en-US"/>
          </a:p>
        </p:txBody>
      </p:sp>
      <p:sp>
        <p:nvSpPr>
          <p:cNvPr id="12314" name="Rectangle 26"/>
          <p:cNvSpPr>
            <a:spLocks noChangeArrowheads="1"/>
          </p:cNvSpPr>
          <p:nvPr/>
        </p:nvSpPr>
        <p:spPr bwMode="auto">
          <a:xfrm>
            <a:off x="4413250" y="3498850"/>
            <a:ext cx="1997075" cy="363538"/>
          </a:xfrm>
          <a:prstGeom prst="rect">
            <a:avLst/>
          </a:prstGeom>
          <a:noFill/>
          <a:ln w="12700">
            <a:noFill/>
            <a:miter lim="800000"/>
            <a:headEnd/>
            <a:tailEnd/>
          </a:ln>
          <a:effectLst/>
        </p:spPr>
        <p:txBody>
          <a:bodyPr wrap="none" lIns="90488" tIns="44450" rIns="90488" bIns="44450" anchor="ctr">
            <a:spAutoFit/>
          </a:bodyPr>
          <a:lstStyle/>
          <a:p>
            <a:pPr eaLnBrk="0" hangingPunct="0"/>
            <a:r>
              <a:rPr lang="en-US" sz="1800">
                <a:latin typeface="Arial" charset="0"/>
              </a:rPr>
              <a:t>Procter &amp; Gamble</a:t>
            </a:r>
          </a:p>
        </p:txBody>
      </p:sp>
      <p:sp>
        <p:nvSpPr>
          <p:cNvPr id="12315" name="Rectangle 27"/>
          <p:cNvSpPr>
            <a:spLocks noChangeArrowheads="1"/>
          </p:cNvSpPr>
          <p:nvPr/>
        </p:nvSpPr>
        <p:spPr bwMode="auto">
          <a:xfrm>
            <a:off x="4413250" y="4032250"/>
            <a:ext cx="701675" cy="363538"/>
          </a:xfrm>
          <a:prstGeom prst="rect">
            <a:avLst/>
          </a:prstGeom>
          <a:noFill/>
          <a:ln w="12700">
            <a:noFill/>
            <a:miter lim="800000"/>
            <a:headEnd/>
            <a:tailEnd/>
          </a:ln>
          <a:effectLst/>
        </p:spPr>
        <p:txBody>
          <a:bodyPr wrap="none" lIns="90488" tIns="44450" rIns="90488" bIns="44450" anchor="ctr">
            <a:spAutoFit/>
          </a:bodyPr>
          <a:lstStyle/>
          <a:p>
            <a:pPr eaLnBrk="0" hangingPunct="0"/>
            <a:r>
              <a:rPr lang="en-US" sz="1800">
                <a:latin typeface="Arial" charset="0"/>
              </a:rPr>
              <a:t>Sony</a:t>
            </a:r>
          </a:p>
        </p:txBody>
      </p:sp>
      <p:sp>
        <p:nvSpPr>
          <p:cNvPr id="12316" name="AutoShape 28"/>
          <p:cNvSpPr>
            <a:spLocks noChangeArrowheads="1"/>
          </p:cNvSpPr>
          <p:nvPr/>
        </p:nvSpPr>
        <p:spPr bwMode="auto">
          <a:xfrm>
            <a:off x="6394450" y="3956050"/>
            <a:ext cx="371475" cy="371475"/>
          </a:xfrm>
          <a:prstGeom prst="star5">
            <a:avLst/>
          </a:prstGeom>
          <a:gradFill rotWithShape="0">
            <a:gsLst>
              <a:gs pos="0">
                <a:srgbClr val="660033">
                  <a:gamma/>
                  <a:tint val="0"/>
                  <a:invGamma/>
                </a:srgbClr>
              </a:gs>
              <a:gs pos="100000">
                <a:srgbClr val="660033"/>
              </a:gs>
            </a:gsLst>
            <a:path path="shape">
              <a:fillToRect l="50000" t="50000" r="50000" b="50000"/>
            </a:path>
          </a:gradFill>
          <a:ln w="12700">
            <a:solidFill>
              <a:schemeClr val="tx1"/>
            </a:solidFill>
            <a:miter lim="800000"/>
            <a:headEnd/>
            <a:tailEnd/>
          </a:ln>
          <a:effectLst>
            <a:outerShdw dist="35921" dir="2700000" algn="ctr" rotWithShape="0">
              <a:schemeClr val="bg2"/>
            </a:outerShdw>
          </a:effectLst>
        </p:spPr>
        <p:txBody>
          <a:bodyPr wrap="none" anchor="ctr"/>
          <a:lstStyle/>
          <a:p>
            <a:endParaRPr lang="en-US"/>
          </a:p>
        </p:txBody>
      </p:sp>
      <p:sp>
        <p:nvSpPr>
          <p:cNvPr id="12317" name="Rectangle 29"/>
          <p:cNvSpPr>
            <a:spLocks noChangeArrowheads="1"/>
          </p:cNvSpPr>
          <p:nvPr/>
        </p:nvSpPr>
        <p:spPr bwMode="auto">
          <a:xfrm>
            <a:off x="6724650" y="4032250"/>
            <a:ext cx="1374775" cy="363538"/>
          </a:xfrm>
          <a:prstGeom prst="rect">
            <a:avLst/>
          </a:prstGeom>
          <a:noFill/>
          <a:ln w="12700">
            <a:noFill/>
            <a:miter lim="800000"/>
            <a:headEnd/>
            <a:tailEnd/>
          </a:ln>
          <a:effectLst/>
        </p:spPr>
        <p:txBody>
          <a:bodyPr wrap="none" lIns="90488" tIns="44450" rIns="90488" bIns="44450" anchor="ctr">
            <a:spAutoFit/>
          </a:bodyPr>
          <a:lstStyle/>
          <a:p>
            <a:pPr algn="r" eaLnBrk="0" hangingPunct="0"/>
            <a:r>
              <a:rPr lang="en-US" sz="1800">
                <a:latin typeface="Arial" charset="0"/>
              </a:rPr>
              <a:t>McDonald’s</a:t>
            </a:r>
          </a:p>
        </p:txBody>
      </p:sp>
      <p:sp>
        <p:nvSpPr>
          <p:cNvPr id="26" name="Title 25"/>
          <p:cNvSpPr>
            <a:spLocks noGrp="1"/>
          </p:cNvSpPr>
          <p:nvPr>
            <p:ph type="title"/>
          </p:nvPr>
        </p:nvSpPr>
        <p:spPr/>
        <p:txBody>
          <a:bodyPr/>
          <a:lstStyle/>
          <a:p>
            <a:r>
              <a:rPr lang="en-US" dirty="0" smtClean="0"/>
              <a:t>The Bureaucratic Organization</a:t>
            </a:r>
            <a:endParaRPr lang="en-US" dirty="0"/>
          </a:p>
        </p:txBody>
      </p:sp>
    </p:spTree>
  </p:cSld>
  <p:clrMapOvr>
    <a:masterClrMapping/>
  </p:clrMapOvr>
  <p:transition>
    <p:pull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nodePh="1">
                                  <p:stCondLst>
                                    <p:cond delay="0"/>
                                  </p:stCondLst>
                                  <p:endCondLst>
                                    <p:cond evt="begin" delay="0">
                                      <p:tn val="5"/>
                                    </p:cond>
                                  </p:endCondLst>
                                  <p:childTnLst>
                                    <p:set>
                                      <p:cBhvr>
                                        <p:cTn id="6" dur="1" fill="hold">
                                          <p:stCondLst>
                                            <p:cond delay="0"/>
                                          </p:stCondLst>
                                        </p:cTn>
                                        <p:tgtEl>
                                          <p:spTgt spid="12291"/>
                                        </p:tgtEl>
                                        <p:attrNameLst>
                                          <p:attrName>style.visibility</p:attrName>
                                        </p:attrNameLst>
                                      </p:cBhvr>
                                      <p:to>
                                        <p:strVal val="visible"/>
                                      </p:to>
                                    </p:set>
                                    <p:animEffect transition="in" filter="checkerboard(across)">
                                      <p:cBhvr>
                                        <p:cTn id="7" dur="500"/>
                                        <p:tgtEl>
                                          <p:spTgt spid="12291"/>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12293"/>
                                        </p:tgtEl>
                                        <p:attrNameLst>
                                          <p:attrName>style.visibility</p:attrName>
                                        </p:attrNameLst>
                                      </p:cBhvr>
                                      <p:to>
                                        <p:strVal val="visible"/>
                                      </p:to>
                                    </p:set>
                                    <p:animEffect transition="in" filter="checkerboard(across)">
                                      <p:cBhvr>
                                        <p:cTn id="10" dur="500"/>
                                        <p:tgtEl>
                                          <p:spTgt spid="12293"/>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12295"/>
                                        </p:tgtEl>
                                        <p:attrNameLst>
                                          <p:attrName>style.visibility</p:attrName>
                                        </p:attrNameLst>
                                      </p:cBhvr>
                                      <p:to>
                                        <p:strVal val="visible"/>
                                      </p:to>
                                    </p:set>
                                    <p:animEffect transition="in" filter="checkerboard(across)">
                                      <p:cBhvr>
                                        <p:cTn id="13" dur="500"/>
                                        <p:tgtEl>
                                          <p:spTgt spid="12295"/>
                                        </p:tgtEl>
                                      </p:cBhvr>
                                    </p:animEffect>
                                  </p:childTnLst>
                                </p:cTn>
                              </p:par>
                              <p:par>
                                <p:cTn id="14" presetID="5" presetClass="entr" presetSubtype="10" fill="hold" grpId="0" nodeType="withEffect">
                                  <p:stCondLst>
                                    <p:cond delay="0"/>
                                  </p:stCondLst>
                                  <p:childTnLst>
                                    <p:set>
                                      <p:cBhvr>
                                        <p:cTn id="15" dur="1" fill="hold">
                                          <p:stCondLst>
                                            <p:cond delay="0"/>
                                          </p:stCondLst>
                                        </p:cTn>
                                        <p:tgtEl>
                                          <p:spTgt spid="12296"/>
                                        </p:tgtEl>
                                        <p:attrNameLst>
                                          <p:attrName>style.visibility</p:attrName>
                                        </p:attrNameLst>
                                      </p:cBhvr>
                                      <p:to>
                                        <p:strVal val="visible"/>
                                      </p:to>
                                    </p:set>
                                    <p:animEffect transition="in" filter="checkerboard(across)">
                                      <p:cBhvr>
                                        <p:cTn id="16" dur="500"/>
                                        <p:tgtEl>
                                          <p:spTgt spid="12296"/>
                                        </p:tgtEl>
                                      </p:cBhvr>
                                    </p:animEffect>
                                  </p:childTnLst>
                                </p:cTn>
                              </p:par>
                              <p:par>
                                <p:cTn id="17" presetID="5" presetClass="entr" presetSubtype="10" fill="hold" grpId="0" nodeType="withEffect">
                                  <p:stCondLst>
                                    <p:cond delay="0"/>
                                  </p:stCondLst>
                                  <p:childTnLst>
                                    <p:set>
                                      <p:cBhvr>
                                        <p:cTn id="18" dur="1" fill="hold">
                                          <p:stCondLst>
                                            <p:cond delay="0"/>
                                          </p:stCondLst>
                                        </p:cTn>
                                        <p:tgtEl>
                                          <p:spTgt spid="12297"/>
                                        </p:tgtEl>
                                        <p:attrNameLst>
                                          <p:attrName>style.visibility</p:attrName>
                                        </p:attrNameLst>
                                      </p:cBhvr>
                                      <p:to>
                                        <p:strVal val="visible"/>
                                      </p:to>
                                    </p:set>
                                    <p:animEffect transition="in" filter="checkerboard(across)">
                                      <p:cBhvr>
                                        <p:cTn id="19" dur="500"/>
                                        <p:tgtEl>
                                          <p:spTgt spid="12297"/>
                                        </p:tgtEl>
                                      </p:cBhvr>
                                    </p:animEffect>
                                  </p:childTnLst>
                                </p:cTn>
                              </p:par>
                              <p:par>
                                <p:cTn id="20" presetID="5" presetClass="entr" presetSubtype="10" fill="hold" grpId="0" nodeType="withEffect">
                                  <p:stCondLst>
                                    <p:cond delay="0"/>
                                  </p:stCondLst>
                                  <p:childTnLst>
                                    <p:set>
                                      <p:cBhvr>
                                        <p:cTn id="21" dur="1" fill="hold">
                                          <p:stCondLst>
                                            <p:cond delay="0"/>
                                          </p:stCondLst>
                                        </p:cTn>
                                        <p:tgtEl>
                                          <p:spTgt spid="12298"/>
                                        </p:tgtEl>
                                        <p:attrNameLst>
                                          <p:attrName>style.visibility</p:attrName>
                                        </p:attrNameLst>
                                      </p:cBhvr>
                                      <p:to>
                                        <p:strVal val="visible"/>
                                      </p:to>
                                    </p:set>
                                    <p:animEffect transition="in" filter="checkerboard(across)">
                                      <p:cBhvr>
                                        <p:cTn id="22" dur="500"/>
                                        <p:tgtEl>
                                          <p:spTgt spid="12298"/>
                                        </p:tgtEl>
                                      </p:cBhvr>
                                    </p:animEffect>
                                  </p:childTnLst>
                                </p:cTn>
                              </p:par>
                              <p:par>
                                <p:cTn id="23" presetID="5" presetClass="entr" presetSubtype="10" fill="hold" grpId="0" nodeType="withEffect">
                                  <p:stCondLst>
                                    <p:cond delay="0"/>
                                  </p:stCondLst>
                                  <p:childTnLst>
                                    <p:set>
                                      <p:cBhvr>
                                        <p:cTn id="24" dur="1" fill="hold">
                                          <p:stCondLst>
                                            <p:cond delay="0"/>
                                          </p:stCondLst>
                                        </p:cTn>
                                        <p:tgtEl>
                                          <p:spTgt spid="12299"/>
                                        </p:tgtEl>
                                        <p:attrNameLst>
                                          <p:attrName>style.visibility</p:attrName>
                                        </p:attrNameLst>
                                      </p:cBhvr>
                                      <p:to>
                                        <p:strVal val="visible"/>
                                      </p:to>
                                    </p:set>
                                    <p:animEffect transition="in" filter="checkerboard(across)">
                                      <p:cBhvr>
                                        <p:cTn id="25" dur="500"/>
                                        <p:tgtEl>
                                          <p:spTgt spid="12299"/>
                                        </p:tgtEl>
                                      </p:cBhvr>
                                    </p:animEffect>
                                  </p:childTnLst>
                                </p:cTn>
                              </p:par>
                              <p:par>
                                <p:cTn id="26" presetID="5" presetClass="entr" presetSubtype="10" fill="hold" grpId="0" nodeType="withEffect">
                                  <p:stCondLst>
                                    <p:cond delay="0"/>
                                  </p:stCondLst>
                                  <p:childTnLst>
                                    <p:set>
                                      <p:cBhvr>
                                        <p:cTn id="27" dur="1" fill="hold">
                                          <p:stCondLst>
                                            <p:cond delay="0"/>
                                          </p:stCondLst>
                                        </p:cTn>
                                        <p:tgtEl>
                                          <p:spTgt spid="12300"/>
                                        </p:tgtEl>
                                        <p:attrNameLst>
                                          <p:attrName>style.visibility</p:attrName>
                                        </p:attrNameLst>
                                      </p:cBhvr>
                                      <p:to>
                                        <p:strVal val="visible"/>
                                      </p:to>
                                    </p:set>
                                    <p:animEffect transition="in" filter="checkerboard(across)">
                                      <p:cBhvr>
                                        <p:cTn id="28" dur="500"/>
                                        <p:tgtEl>
                                          <p:spTgt spid="12300"/>
                                        </p:tgtEl>
                                      </p:cBhvr>
                                    </p:animEffect>
                                  </p:childTnLst>
                                </p:cTn>
                              </p:par>
                              <p:par>
                                <p:cTn id="29" presetID="5" presetClass="entr" presetSubtype="10" fill="hold" grpId="0" nodeType="withEffect">
                                  <p:stCondLst>
                                    <p:cond delay="0"/>
                                  </p:stCondLst>
                                  <p:childTnLst>
                                    <p:set>
                                      <p:cBhvr>
                                        <p:cTn id="30" dur="1" fill="hold">
                                          <p:stCondLst>
                                            <p:cond delay="0"/>
                                          </p:stCondLst>
                                        </p:cTn>
                                        <p:tgtEl>
                                          <p:spTgt spid="12301"/>
                                        </p:tgtEl>
                                        <p:attrNameLst>
                                          <p:attrName>style.visibility</p:attrName>
                                        </p:attrNameLst>
                                      </p:cBhvr>
                                      <p:to>
                                        <p:strVal val="visible"/>
                                      </p:to>
                                    </p:set>
                                    <p:animEffect transition="in" filter="checkerboard(across)">
                                      <p:cBhvr>
                                        <p:cTn id="31" dur="500"/>
                                        <p:tgtEl>
                                          <p:spTgt spid="12301"/>
                                        </p:tgtEl>
                                      </p:cBhvr>
                                    </p:animEffect>
                                  </p:childTnLst>
                                </p:cTn>
                              </p:par>
                              <p:par>
                                <p:cTn id="32" presetID="5" presetClass="entr" presetSubtype="10" fill="hold" grpId="0" nodeType="withEffect">
                                  <p:stCondLst>
                                    <p:cond delay="0"/>
                                  </p:stCondLst>
                                  <p:childTnLst>
                                    <p:set>
                                      <p:cBhvr>
                                        <p:cTn id="33" dur="1" fill="hold">
                                          <p:stCondLst>
                                            <p:cond delay="0"/>
                                          </p:stCondLst>
                                        </p:cTn>
                                        <p:tgtEl>
                                          <p:spTgt spid="12302"/>
                                        </p:tgtEl>
                                        <p:attrNameLst>
                                          <p:attrName>style.visibility</p:attrName>
                                        </p:attrNameLst>
                                      </p:cBhvr>
                                      <p:to>
                                        <p:strVal val="visible"/>
                                      </p:to>
                                    </p:set>
                                    <p:animEffect transition="in" filter="checkerboard(across)">
                                      <p:cBhvr>
                                        <p:cTn id="34" dur="500"/>
                                        <p:tgtEl>
                                          <p:spTgt spid="12302"/>
                                        </p:tgtEl>
                                      </p:cBhvr>
                                    </p:animEffect>
                                  </p:childTnLst>
                                </p:cTn>
                              </p:par>
                              <p:par>
                                <p:cTn id="35" presetID="5" presetClass="entr" presetSubtype="10" fill="hold" grpId="0" nodeType="withEffect">
                                  <p:stCondLst>
                                    <p:cond delay="0"/>
                                  </p:stCondLst>
                                  <p:childTnLst>
                                    <p:set>
                                      <p:cBhvr>
                                        <p:cTn id="36" dur="1" fill="hold">
                                          <p:stCondLst>
                                            <p:cond delay="0"/>
                                          </p:stCondLst>
                                        </p:cTn>
                                        <p:tgtEl>
                                          <p:spTgt spid="12303"/>
                                        </p:tgtEl>
                                        <p:attrNameLst>
                                          <p:attrName>style.visibility</p:attrName>
                                        </p:attrNameLst>
                                      </p:cBhvr>
                                      <p:to>
                                        <p:strVal val="visible"/>
                                      </p:to>
                                    </p:set>
                                    <p:animEffect transition="in" filter="checkerboard(across)">
                                      <p:cBhvr>
                                        <p:cTn id="37" dur="500"/>
                                        <p:tgtEl>
                                          <p:spTgt spid="12303"/>
                                        </p:tgtEl>
                                      </p:cBhvr>
                                    </p:animEffect>
                                  </p:childTnLst>
                                </p:cTn>
                              </p:par>
                              <p:par>
                                <p:cTn id="38" presetID="5" presetClass="entr" presetSubtype="10" fill="hold" grpId="0" nodeType="withEffect">
                                  <p:stCondLst>
                                    <p:cond delay="0"/>
                                  </p:stCondLst>
                                  <p:childTnLst>
                                    <p:set>
                                      <p:cBhvr>
                                        <p:cTn id="39" dur="1" fill="hold">
                                          <p:stCondLst>
                                            <p:cond delay="0"/>
                                          </p:stCondLst>
                                        </p:cTn>
                                        <p:tgtEl>
                                          <p:spTgt spid="12304"/>
                                        </p:tgtEl>
                                        <p:attrNameLst>
                                          <p:attrName>style.visibility</p:attrName>
                                        </p:attrNameLst>
                                      </p:cBhvr>
                                      <p:to>
                                        <p:strVal val="visible"/>
                                      </p:to>
                                    </p:set>
                                    <p:animEffect transition="in" filter="checkerboard(across)">
                                      <p:cBhvr>
                                        <p:cTn id="40" dur="500"/>
                                        <p:tgtEl>
                                          <p:spTgt spid="12304"/>
                                        </p:tgtEl>
                                      </p:cBhvr>
                                    </p:animEffect>
                                  </p:childTnLst>
                                </p:cTn>
                              </p:par>
                              <p:par>
                                <p:cTn id="41" presetID="5" presetClass="entr" presetSubtype="10" fill="hold" grpId="0" nodeType="withEffect">
                                  <p:stCondLst>
                                    <p:cond delay="0"/>
                                  </p:stCondLst>
                                  <p:childTnLst>
                                    <p:set>
                                      <p:cBhvr>
                                        <p:cTn id="42" dur="1" fill="hold">
                                          <p:stCondLst>
                                            <p:cond delay="0"/>
                                          </p:stCondLst>
                                        </p:cTn>
                                        <p:tgtEl>
                                          <p:spTgt spid="12305"/>
                                        </p:tgtEl>
                                        <p:attrNameLst>
                                          <p:attrName>style.visibility</p:attrName>
                                        </p:attrNameLst>
                                      </p:cBhvr>
                                      <p:to>
                                        <p:strVal val="visible"/>
                                      </p:to>
                                    </p:set>
                                    <p:animEffect transition="in" filter="checkerboard(across)">
                                      <p:cBhvr>
                                        <p:cTn id="43" dur="500"/>
                                        <p:tgtEl>
                                          <p:spTgt spid="12305"/>
                                        </p:tgtEl>
                                      </p:cBhvr>
                                    </p:animEffect>
                                  </p:childTnLst>
                                </p:cTn>
                              </p:par>
                              <p:par>
                                <p:cTn id="44" presetID="5" presetClass="entr" presetSubtype="10" fill="hold" grpId="0" nodeType="withEffect">
                                  <p:stCondLst>
                                    <p:cond delay="0"/>
                                  </p:stCondLst>
                                  <p:childTnLst>
                                    <p:set>
                                      <p:cBhvr>
                                        <p:cTn id="45" dur="1" fill="hold">
                                          <p:stCondLst>
                                            <p:cond delay="0"/>
                                          </p:stCondLst>
                                        </p:cTn>
                                        <p:tgtEl>
                                          <p:spTgt spid="12306"/>
                                        </p:tgtEl>
                                        <p:attrNameLst>
                                          <p:attrName>style.visibility</p:attrName>
                                        </p:attrNameLst>
                                      </p:cBhvr>
                                      <p:to>
                                        <p:strVal val="visible"/>
                                      </p:to>
                                    </p:set>
                                    <p:animEffect transition="in" filter="checkerboard(across)">
                                      <p:cBhvr>
                                        <p:cTn id="46" dur="500"/>
                                        <p:tgtEl>
                                          <p:spTgt spid="12306"/>
                                        </p:tgtEl>
                                      </p:cBhvr>
                                    </p:animEffect>
                                  </p:childTnLst>
                                </p:cTn>
                              </p:par>
                              <p:par>
                                <p:cTn id="47" presetID="5" presetClass="entr" presetSubtype="10" fill="hold" grpId="0" nodeType="withEffect">
                                  <p:stCondLst>
                                    <p:cond delay="0"/>
                                  </p:stCondLst>
                                  <p:childTnLst>
                                    <p:set>
                                      <p:cBhvr>
                                        <p:cTn id="48" dur="1" fill="hold">
                                          <p:stCondLst>
                                            <p:cond delay="0"/>
                                          </p:stCondLst>
                                        </p:cTn>
                                        <p:tgtEl>
                                          <p:spTgt spid="12308"/>
                                        </p:tgtEl>
                                        <p:attrNameLst>
                                          <p:attrName>style.visibility</p:attrName>
                                        </p:attrNameLst>
                                      </p:cBhvr>
                                      <p:to>
                                        <p:strVal val="visible"/>
                                      </p:to>
                                    </p:set>
                                    <p:animEffect transition="in" filter="checkerboard(across)">
                                      <p:cBhvr>
                                        <p:cTn id="49" dur="500"/>
                                        <p:tgtEl>
                                          <p:spTgt spid="12308"/>
                                        </p:tgtEl>
                                      </p:cBhvr>
                                    </p:animEffect>
                                  </p:childTnLst>
                                </p:cTn>
                              </p:par>
                              <p:par>
                                <p:cTn id="50" presetID="5" presetClass="entr" presetSubtype="10" fill="hold" grpId="0" nodeType="withEffect">
                                  <p:stCondLst>
                                    <p:cond delay="0"/>
                                  </p:stCondLst>
                                  <p:childTnLst>
                                    <p:set>
                                      <p:cBhvr>
                                        <p:cTn id="51" dur="1" fill="hold">
                                          <p:stCondLst>
                                            <p:cond delay="0"/>
                                          </p:stCondLst>
                                        </p:cTn>
                                        <p:tgtEl>
                                          <p:spTgt spid="12309"/>
                                        </p:tgtEl>
                                        <p:attrNameLst>
                                          <p:attrName>style.visibility</p:attrName>
                                        </p:attrNameLst>
                                      </p:cBhvr>
                                      <p:to>
                                        <p:strVal val="visible"/>
                                      </p:to>
                                    </p:set>
                                    <p:animEffect transition="in" filter="checkerboard(across)">
                                      <p:cBhvr>
                                        <p:cTn id="52" dur="500"/>
                                        <p:tgtEl>
                                          <p:spTgt spid="12309"/>
                                        </p:tgtEl>
                                      </p:cBhvr>
                                    </p:animEffect>
                                  </p:childTnLst>
                                </p:cTn>
                              </p:par>
                              <p:par>
                                <p:cTn id="53" presetID="5" presetClass="entr" presetSubtype="10" fill="hold" grpId="0" nodeType="withEffect">
                                  <p:stCondLst>
                                    <p:cond delay="0"/>
                                  </p:stCondLst>
                                  <p:childTnLst>
                                    <p:set>
                                      <p:cBhvr>
                                        <p:cTn id="54" dur="1" fill="hold">
                                          <p:stCondLst>
                                            <p:cond delay="0"/>
                                          </p:stCondLst>
                                        </p:cTn>
                                        <p:tgtEl>
                                          <p:spTgt spid="12311"/>
                                        </p:tgtEl>
                                        <p:attrNameLst>
                                          <p:attrName>style.visibility</p:attrName>
                                        </p:attrNameLst>
                                      </p:cBhvr>
                                      <p:to>
                                        <p:strVal val="visible"/>
                                      </p:to>
                                    </p:set>
                                    <p:animEffect transition="in" filter="checkerboard(across)">
                                      <p:cBhvr>
                                        <p:cTn id="55" dur="500"/>
                                        <p:tgtEl>
                                          <p:spTgt spid="12311"/>
                                        </p:tgtEl>
                                      </p:cBhvr>
                                    </p:animEffect>
                                  </p:childTnLst>
                                </p:cTn>
                              </p:par>
                              <p:par>
                                <p:cTn id="56" presetID="5" presetClass="entr" presetSubtype="10" fill="hold" grpId="0" nodeType="withEffect">
                                  <p:stCondLst>
                                    <p:cond delay="0"/>
                                  </p:stCondLst>
                                  <p:childTnLst>
                                    <p:set>
                                      <p:cBhvr>
                                        <p:cTn id="57" dur="1" fill="hold">
                                          <p:stCondLst>
                                            <p:cond delay="0"/>
                                          </p:stCondLst>
                                        </p:cTn>
                                        <p:tgtEl>
                                          <p:spTgt spid="12312"/>
                                        </p:tgtEl>
                                        <p:attrNameLst>
                                          <p:attrName>style.visibility</p:attrName>
                                        </p:attrNameLst>
                                      </p:cBhvr>
                                      <p:to>
                                        <p:strVal val="visible"/>
                                      </p:to>
                                    </p:set>
                                    <p:animEffect transition="in" filter="checkerboard(across)">
                                      <p:cBhvr>
                                        <p:cTn id="58" dur="500"/>
                                        <p:tgtEl>
                                          <p:spTgt spid="12312"/>
                                        </p:tgtEl>
                                      </p:cBhvr>
                                    </p:animEffect>
                                  </p:childTnLst>
                                </p:cTn>
                              </p:par>
                              <p:par>
                                <p:cTn id="59" presetID="5" presetClass="entr" presetSubtype="10" fill="hold" grpId="0" nodeType="withEffect">
                                  <p:stCondLst>
                                    <p:cond delay="0"/>
                                  </p:stCondLst>
                                  <p:childTnLst>
                                    <p:set>
                                      <p:cBhvr>
                                        <p:cTn id="60" dur="1" fill="hold">
                                          <p:stCondLst>
                                            <p:cond delay="0"/>
                                          </p:stCondLst>
                                        </p:cTn>
                                        <p:tgtEl>
                                          <p:spTgt spid="12313"/>
                                        </p:tgtEl>
                                        <p:attrNameLst>
                                          <p:attrName>style.visibility</p:attrName>
                                        </p:attrNameLst>
                                      </p:cBhvr>
                                      <p:to>
                                        <p:strVal val="visible"/>
                                      </p:to>
                                    </p:set>
                                    <p:animEffect transition="in" filter="checkerboard(across)">
                                      <p:cBhvr>
                                        <p:cTn id="61" dur="500"/>
                                        <p:tgtEl>
                                          <p:spTgt spid="12313"/>
                                        </p:tgtEl>
                                      </p:cBhvr>
                                    </p:animEffect>
                                  </p:childTnLst>
                                </p:cTn>
                              </p:par>
                              <p:par>
                                <p:cTn id="62" presetID="5" presetClass="entr" presetSubtype="10" fill="hold" grpId="0" nodeType="withEffect">
                                  <p:stCondLst>
                                    <p:cond delay="0"/>
                                  </p:stCondLst>
                                  <p:childTnLst>
                                    <p:set>
                                      <p:cBhvr>
                                        <p:cTn id="63" dur="1" fill="hold">
                                          <p:stCondLst>
                                            <p:cond delay="0"/>
                                          </p:stCondLst>
                                        </p:cTn>
                                        <p:tgtEl>
                                          <p:spTgt spid="12314"/>
                                        </p:tgtEl>
                                        <p:attrNameLst>
                                          <p:attrName>style.visibility</p:attrName>
                                        </p:attrNameLst>
                                      </p:cBhvr>
                                      <p:to>
                                        <p:strVal val="visible"/>
                                      </p:to>
                                    </p:set>
                                    <p:animEffect transition="in" filter="checkerboard(across)">
                                      <p:cBhvr>
                                        <p:cTn id="64" dur="500"/>
                                        <p:tgtEl>
                                          <p:spTgt spid="12314"/>
                                        </p:tgtEl>
                                      </p:cBhvr>
                                    </p:animEffect>
                                  </p:childTnLst>
                                </p:cTn>
                              </p:par>
                              <p:par>
                                <p:cTn id="65" presetID="5" presetClass="entr" presetSubtype="10" fill="hold" grpId="0" nodeType="withEffect">
                                  <p:stCondLst>
                                    <p:cond delay="0"/>
                                  </p:stCondLst>
                                  <p:childTnLst>
                                    <p:set>
                                      <p:cBhvr>
                                        <p:cTn id="66" dur="1" fill="hold">
                                          <p:stCondLst>
                                            <p:cond delay="0"/>
                                          </p:stCondLst>
                                        </p:cTn>
                                        <p:tgtEl>
                                          <p:spTgt spid="12315"/>
                                        </p:tgtEl>
                                        <p:attrNameLst>
                                          <p:attrName>style.visibility</p:attrName>
                                        </p:attrNameLst>
                                      </p:cBhvr>
                                      <p:to>
                                        <p:strVal val="visible"/>
                                      </p:to>
                                    </p:set>
                                    <p:animEffect transition="in" filter="checkerboard(across)">
                                      <p:cBhvr>
                                        <p:cTn id="67" dur="500"/>
                                        <p:tgtEl>
                                          <p:spTgt spid="12315"/>
                                        </p:tgtEl>
                                      </p:cBhvr>
                                    </p:animEffect>
                                  </p:childTnLst>
                                </p:cTn>
                              </p:par>
                              <p:par>
                                <p:cTn id="68" presetID="5" presetClass="entr" presetSubtype="10" fill="hold" grpId="0" nodeType="withEffect">
                                  <p:stCondLst>
                                    <p:cond delay="0"/>
                                  </p:stCondLst>
                                  <p:childTnLst>
                                    <p:set>
                                      <p:cBhvr>
                                        <p:cTn id="69" dur="1" fill="hold">
                                          <p:stCondLst>
                                            <p:cond delay="0"/>
                                          </p:stCondLst>
                                        </p:cTn>
                                        <p:tgtEl>
                                          <p:spTgt spid="12316"/>
                                        </p:tgtEl>
                                        <p:attrNameLst>
                                          <p:attrName>style.visibility</p:attrName>
                                        </p:attrNameLst>
                                      </p:cBhvr>
                                      <p:to>
                                        <p:strVal val="visible"/>
                                      </p:to>
                                    </p:set>
                                    <p:animEffect transition="in" filter="checkerboard(across)">
                                      <p:cBhvr>
                                        <p:cTn id="70" dur="500"/>
                                        <p:tgtEl>
                                          <p:spTgt spid="12316"/>
                                        </p:tgtEl>
                                      </p:cBhvr>
                                    </p:animEffect>
                                  </p:childTnLst>
                                </p:cTn>
                              </p:par>
                              <p:par>
                                <p:cTn id="71" presetID="5" presetClass="entr" presetSubtype="10" fill="hold" grpId="0" nodeType="withEffect">
                                  <p:stCondLst>
                                    <p:cond delay="0"/>
                                  </p:stCondLst>
                                  <p:childTnLst>
                                    <p:set>
                                      <p:cBhvr>
                                        <p:cTn id="72" dur="1" fill="hold">
                                          <p:stCondLst>
                                            <p:cond delay="0"/>
                                          </p:stCondLst>
                                        </p:cTn>
                                        <p:tgtEl>
                                          <p:spTgt spid="12317"/>
                                        </p:tgtEl>
                                        <p:attrNameLst>
                                          <p:attrName>style.visibility</p:attrName>
                                        </p:attrNameLst>
                                      </p:cBhvr>
                                      <p:to>
                                        <p:strVal val="visible"/>
                                      </p:to>
                                    </p:set>
                                    <p:animEffect transition="in" filter="checkerboard(across)">
                                      <p:cBhvr>
                                        <p:cTn id="73" dur="500"/>
                                        <p:tgtEl>
                                          <p:spTgt spid="123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p:bldP spid="12293" grpId="0" animBg="1"/>
      <p:bldP spid="12295" grpId="0" animBg="1"/>
      <p:bldP spid="12296" grpId="0" animBg="1"/>
      <p:bldP spid="12297" grpId="0" animBg="1"/>
      <p:bldP spid="12298" grpId="0" animBg="1"/>
      <p:bldP spid="12299" grpId="0" animBg="1"/>
      <p:bldP spid="12300" grpId="0" animBg="1"/>
      <p:bldP spid="12301" grpId="0"/>
      <p:bldP spid="12302" grpId="0"/>
      <p:bldP spid="12303" grpId="0"/>
      <p:bldP spid="12304" grpId="0"/>
      <p:bldP spid="12305" grpId="0"/>
      <p:bldP spid="12306" grpId="0"/>
      <p:bldP spid="12308" grpId="0"/>
      <p:bldP spid="12309" grpId="0"/>
      <p:bldP spid="12311" grpId="0" animBg="1"/>
      <p:bldP spid="12312" grpId="0"/>
      <p:bldP spid="12313" grpId="0" animBg="1"/>
      <p:bldP spid="12314" grpId="0"/>
      <p:bldP spid="12315" grpId="0"/>
      <p:bldP spid="12316" grpId="0" animBg="1"/>
      <p:bldP spid="1231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nvGraphicFramePr>
        <p:xfrm>
          <a:off x="457200" y="1600200"/>
          <a:ext cx="23622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Diagram 5"/>
          <p:cNvGraphicFramePr/>
          <p:nvPr/>
        </p:nvGraphicFramePr>
        <p:xfrm>
          <a:off x="6019800" y="1752600"/>
          <a:ext cx="2590800" cy="40640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7" name="Round Diagonal Corner Rectangle 6"/>
          <p:cNvSpPr/>
          <p:nvPr/>
        </p:nvSpPr>
        <p:spPr bwMode="auto">
          <a:xfrm>
            <a:off x="3124200" y="2362200"/>
            <a:ext cx="2514600" cy="2366605"/>
          </a:xfrm>
          <a:prstGeom prst="round2DiagRect">
            <a:avLst/>
          </a:prstGeom>
          <a:solidFill>
            <a:srgbClr val="FF9900"/>
          </a:solidFill>
          <a:ln>
            <a:solidFill>
              <a:srgbClr val="FF9900"/>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137160" rIns="91440" bIns="13716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b="0" i="0" u="none" strike="noStrike" cap="none" normalizeH="0" baseline="0" dirty="0" smtClean="0">
                <a:ln>
                  <a:noFill/>
                </a:ln>
                <a:solidFill>
                  <a:schemeClr val="bg1"/>
                </a:solidFill>
                <a:effectLst/>
                <a:latin typeface="Arial" charset="0"/>
              </a:rPr>
              <a:t>HUMAN RESOURCE APPROACH</a:t>
            </a:r>
          </a:p>
          <a:p>
            <a:pPr marL="0" marR="0" indent="0" algn="ctr" defTabSz="914400" rtl="0" eaLnBrk="1" fontAlgn="base" latinLnBrk="0" hangingPunct="1">
              <a:lnSpc>
                <a:spcPct val="100000"/>
              </a:lnSpc>
              <a:spcBef>
                <a:spcPct val="50000"/>
              </a:spcBef>
              <a:spcAft>
                <a:spcPct val="0"/>
              </a:spcAft>
              <a:buClrTx/>
              <a:buSzTx/>
              <a:buFontTx/>
              <a:buNone/>
              <a:tabLst/>
            </a:pPr>
            <a:r>
              <a:rPr lang="en-US" sz="1200" dirty="0" smtClean="0">
                <a:solidFill>
                  <a:schemeClr val="bg1"/>
                </a:solidFill>
                <a:latin typeface="Arial" charset="0"/>
              </a:rPr>
              <a:t>---------------------------------</a:t>
            </a:r>
          </a:p>
          <a:p>
            <a:pPr marL="0" marR="0" indent="0" algn="ctr" defTabSz="914400" rtl="0" eaLnBrk="1" fontAlgn="base" latinLnBrk="0" hangingPunct="1">
              <a:lnSpc>
                <a:spcPct val="100000"/>
              </a:lnSpc>
              <a:spcBef>
                <a:spcPct val="50000"/>
              </a:spcBef>
              <a:spcAft>
                <a:spcPct val="0"/>
              </a:spcAft>
              <a:buClrTx/>
              <a:buSzTx/>
              <a:buFontTx/>
              <a:buNone/>
              <a:tabLst/>
            </a:pPr>
            <a:r>
              <a:rPr kumimoji="0" lang="en-US" sz="1400" b="0" i="1" u="none" strike="noStrike" cap="none" normalizeH="0" baseline="0" dirty="0" smtClean="0">
                <a:ln>
                  <a:noFill/>
                </a:ln>
                <a:solidFill>
                  <a:schemeClr val="bg1"/>
                </a:solidFill>
                <a:effectLst/>
                <a:latin typeface="Arial" charset="0"/>
              </a:rPr>
              <a:t>Assumption: </a:t>
            </a:r>
            <a:r>
              <a:rPr kumimoji="0" lang="en-US" sz="1400" b="0" u="none" strike="noStrike" cap="none" normalizeH="0" baseline="0" dirty="0" smtClean="0">
                <a:ln>
                  <a:noFill/>
                </a:ln>
                <a:solidFill>
                  <a:schemeClr val="bg1"/>
                </a:solidFill>
                <a:effectLst/>
                <a:latin typeface="Arial" charset="0"/>
              </a:rPr>
              <a:t>People  are social and self actualization</a:t>
            </a:r>
          </a:p>
        </p:txBody>
      </p:sp>
      <p:sp>
        <p:nvSpPr>
          <p:cNvPr id="9" name="Title 8"/>
          <p:cNvSpPr>
            <a:spLocks noGrp="1"/>
          </p:cNvSpPr>
          <p:nvPr>
            <p:ph type="title"/>
          </p:nvPr>
        </p:nvSpPr>
        <p:spPr/>
        <p:txBody>
          <a:bodyPr/>
          <a:lstStyle/>
          <a:p>
            <a:r>
              <a:rPr lang="en-US" dirty="0" smtClean="0"/>
              <a:t>Behavioral management approaches:</a:t>
            </a:r>
            <a:endParaRPr lang="en-US" dirty="0"/>
          </a:p>
        </p:txBody>
      </p:sp>
    </p:spTree>
  </p:cSld>
  <p:clrMapOvr>
    <a:masterClrMapping/>
  </p:clrMapOvr>
  <p:transition>
    <p:cut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in)">
                                      <p:cBhvr>
                                        <p:cTn id="7" dur="500"/>
                                        <p:tgtEl>
                                          <p:spTgt spid="7"/>
                                        </p:tgtEl>
                                      </p:cBhvr>
                                    </p:animEffect>
                                  </p:childTnLst>
                                </p:cTn>
                              </p:par>
                            </p:childTnLst>
                          </p:cTn>
                        </p:par>
                        <p:par>
                          <p:cTn id="8" fill="hold">
                            <p:stCondLst>
                              <p:cond delay="500"/>
                            </p:stCondLst>
                            <p:childTnLst>
                              <p:par>
                                <p:cTn id="9" presetID="4"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ox(in)">
                                      <p:cBhvr>
                                        <p:cTn id="11" dur="500"/>
                                        <p:tgtEl>
                                          <p:spTgt spid="5"/>
                                        </p:tgtEl>
                                      </p:cBhvr>
                                    </p:animEffect>
                                  </p:childTnLst>
                                </p:cTn>
                              </p:par>
                            </p:childTnLst>
                          </p:cTn>
                        </p:par>
                        <p:par>
                          <p:cTn id="12" fill="hold">
                            <p:stCondLst>
                              <p:cond delay="1000"/>
                            </p:stCondLst>
                            <p:childTnLst>
                              <p:par>
                                <p:cTn id="13" presetID="4" presetClass="entr" presetSubtype="16"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ox(in)">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Graphic spid="6" grpId="0">
        <p:bldAsOne/>
      </p:bldGraphic>
      <p:bldP spid="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2980" name="Rectangle 4"/>
          <p:cNvSpPr>
            <a:spLocks noGrp="1" noChangeArrowheads="1"/>
          </p:cNvSpPr>
          <p:nvPr>
            <p:ph type="title"/>
          </p:nvPr>
        </p:nvSpPr>
        <p:spPr>
          <a:xfrm>
            <a:off x="457200" y="457200"/>
            <a:ext cx="8305800" cy="685800"/>
          </a:xfrm>
        </p:spPr>
        <p:txBody>
          <a:bodyPr>
            <a:normAutofit fontScale="90000"/>
          </a:bodyPr>
          <a:lstStyle/>
          <a:p>
            <a:r>
              <a:rPr lang="en-US" dirty="0" smtClean="0"/>
              <a:t>Behavioral management Approaches: Elton </a:t>
            </a:r>
            <a:r>
              <a:rPr lang="en-US" dirty="0"/>
              <a:t>Mayo</a:t>
            </a:r>
          </a:p>
        </p:txBody>
      </p:sp>
      <p:sp>
        <p:nvSpPr>
          <p:cNvPr id="382981" name="Rectangle 5"/>
          <p:cNvSpPr>
            <a:spLocks noGrp="1" noChangeArrowheads="1"/>
          </p:cNvSpPr>
          <p:nvPr>
            <p:ph type="body" idx="1"/>
          </p:nvPr>
        </p:nvSpPr>
        <p:spPr/>
        <p:txBody>
          <a:bodyPr/>
          <a:lstStyle/>
          <a:p>
            <a:r>
              <a:rPr lang="en-US" dirty="0"/>
              <a:t>Conducted the famous Hawthorne Experiments.</a:t>
            </a:r>
          </a:p>
          <a:p>
            <a:pPr lvl="1"/>
            <a:r>
              <a:rPr lang="en-US" sz="2800" dirty="0"/>
              <a:t>“Hawthorne Effect”</a:t>
            </a:r>
          </a:p>
          <a:p>
            <a:pPr lvl="2"/>
            <a:r>
              <a:rPr lang="en-US" sz="2800" dirty="0"/>
              <a:t>Productivity increased because attention was paid to the workers in the experiment.</a:t>
            </a:r>
          </a:p>
          <a:p>
            <a:pPr lvl="2"/>
            <a:r>
              <a:rPr lang="en-US" sz="2800" dirty="0"/>
              <a:t>Phenomenon whereby individual or group performance is influenced by human behavior factors.</a:t>
            </a:r>
          </a:p>
          <a:p>
            <a:r>
              <a:rPr lang="en-US" dirty="0"/>
              <a:t>His work represents the transition from scientific management to the early human relations movement.</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82981">
                                            <p:txEl>
                                              <p:pRg st="0" end="0"/>
                                            </p:txEl>
                                          </p:spTgt>
                                        </p:tgtEl>
                                        <p:attrNameLst>
                                          <p:attrName>style.visibility</p:attrName>
                                        </p:attrNameLst>
                                      </p:cBhvr>
                                      <p:to>
                                        <p:strVal val="visible"/>
                                      </p:to>
                                    </p:set>
                                    <p:animEffect transition="in" filter="checkerboard(across)">
                                      <p:cBhvr>
                                        <p:cTn id="7" dur="500"/>
                                        <p:tgtEl>
                                          <p:spTgt spid="382981">
                                            <p:txEl>
                                              <p:pRg st="0" end="0"/>
                                            </p:txEl>
                                          </p:spTgt>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382981">
                                            <p:txEl>
                                              <p:pRg st="1" end="1"/>
                                            </p:txEl>
                                          </p:spTgt>
                                        </p:tgtEl>
                                        <p:attrNameLst>
                                          <p:attrName>style.visibility</p:attrName>
                                        </p:attrNameLst>
                                      </p:cBhvr>
                                      <p:to>
                                        <p:strVal val="visible"/>
                                      </p:to>
                                    </p:set>
                                    <p:animEffect transition="in" filter="checkerboard(across)">
                                      <p:cBhvr>
                                        <p:cTn id="10" dur="500"/>
                                        <p:tgtEl>
                                          <p:spTgt spid="382981">
                                            <p:txEl>
                                              <p:pRg st="1" end="1"/>
                                            </p:txEl>
                                          </p:spTgt>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382981">
                                            <p:txEl>
                                              <p:pRg st="2" end="2"/>
                                            </p:txEl>
                                          </p:spTgt>
                                        </p:tgtEl>
                                        <p:attrNameLst>
                                          <p:attrName>style.visibility</p:attrName>
                                        </p:attrNameLst>
                                      </p:cBhvr>
                                      <p:to>
                                        <p:strVal val="visible"/>
                                      </p:to>
                                    </p:set>
                                    <p:animEffect transition="in" filter="checkerboard(across)">
                                      <p:cBhvr>
                                        <p:cTn id="13" dur="500"/>
                                        <p:tgtEl>
                                          <p:spTgt spid="382981">
                                            <p:txEl>
                                              <p:pRg st="2" end="2"/>
                                            </p:txEl>
                                          </p:spTgt>
                                        </p:tgtEl>
                                      </p:cBhvr>
                                    </p:animEffect>
                                  </p:childTnLst>
                                </p:cTn>
                              </p:par>
                              <p:par>
                                <p:cTn id="14" presetID="5" presetClass="entr" presetSubtype="10" fill="hold" grpId="0" nodeType="withEffect">
                                  <p:stCondLst>
                                    <p:cond delay="0"/>
                                  </p:stCondLst>
                                  <p:childTnLst>
                                    <p:set>
                                      <p:cBhvr>
                                        <p:cTn id="15" dur="1" fill="hold">
                                          <p:stCondLst>
                                            <p:cond delay="0"/>
                                          </p:stCondLst>
                                        </p:cTn>
                                        <p:tgtEl>
                                          <p:spTgt spid="382981">
                                            <p:txEl>
                                              <p:pRg st="3" end="3"/>
                                            </p:txEl>
                                          </p:spTgt>
                                        </p:tgtEl>
                                        <p:attrNameLst>
                                          <p:attrName>style.visibility</p:attrName>
                                        </p:attrNameLst>
                                      </p:cBhvr>
                                      <p:to>
                                        <p:strVal val="visible"/>
                                      </p:to>
                                    </p:set>
                                    <p:animEffect transition="in" filter="checkerboard(across)">
                                      <p:cBhvr>
                                        <p:cTn id="16" dur="500"/>
                                        <p:tgtEl>
                                          <p:spTgt spid="382981">
                                            <p:txEl>
                                              <p:pRg st="3" end="3"/>
                                            </p:txEl>
                                          </p:spTgt>
                                        </p:tgtEl>
                                      </p:cBhvr>
                                    </p:animEffect>
                                  </p:childTnLst>
                                </p:cTn>
                              </p:par>
                            </p:childTnLst>
                          </p:cTn>
                        </p:par>
                        <p:par>
                          <p:cTn id="17" fill="hold">
                            <p:stCondLst>
                              <p:cond delay="500"/>
                            </p:stCondLst>
                            <p:childTnLst>
                              <p:par>
                                <p:cTn id="18" presetID="5" presetClass="entr" presetSubtype="10" fill="hold" grpId="0" nodeType="afterEffect">
                                  <p:stCondLst>
                                    <p:cond delay="0"/>
                                  </p:stCondLst>
                                  <p:childTnLst>
                                    <p:set>
                                      <p:cBhvr>
                                        <p:cTn id="19" dur="1" fill="hold">
                                          <p:stCondLst>
                                            <p:cond delay="0"/>
                                          </p:stCondLst>
                                        </p:cTn>
                                        <p:tgtEl>
                                          <p:spTgt spid="382981">
                                            <p:txEl>
                                              <p:pRg st="4" end="4"/>
                                            </p:txEl>
                                          </p:spTgt>
                                        </p:tgtEl>
                                        <p:attrNameLst>
                                          <p:attrName>style.visibility</p:attrName>
                                        </p:attrNameLst>
                                      </p:cBhvr>
                                      <p:to>
                                        <p:strVal val="visible"/>
                                      </p:to>
                                    </p:set>
                                    <p:animEffect transition="in" filter="checkerboard(across)">
                                      <p:cBhvr>
                                        <p:cTn id="20" dur="500"/>
                                        <p:tgtEl>
                                          <p:spTgt spid="38298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2981"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3074"/>
          <p:cNvSpPr>
            <a:spLocks noGrp="1" noChangeArrowheads="1"/>
          </p:cNvSpPr>
          <p:nvPr>
            <p:ph type="title"/>
          </p:nvPr>
        </p:nvSpPr>
        <p:spPr/>
        <p:txBody>
          <a:bodyPr/>
          <a:lstStyle/>
          <a:p>
            <a:r>
              <a:rPr lang="en-US" sz="2400" dirty="0" smtClean="0"/>
              <a:t>Major </a:t>
            </a:r>
            <a:r>
              <a:rPr lang="en-US" sz="2400" dirty="0"/>
              <a:t>branches in the classical approach to </a:t>
            </a:r>
            <a:r>
              <a:rPr lang="en-US" sz="2400" dirty="0" smtClean="0"/>
              <a:t>Management</a:t>
            </a:r>
            <a:r>
              <a:rPr lang="en-US" sz="2400" dirty="0"/>
              <a:t>.</a:t>
            </a:r>
            <a:endParaRPr lang="en-US" dirty="0"/>
          </a:p>
        </p:txBody>
      </p:sp>
      <p:graphicFrame>
        <p:nvGraphicFramePr>
          <p:cNvPr id="4" name="Diagram 3"/>
          <p:cNvGraphicFramePr/>
          <p:nvPr/>
        </p:nvGraphicFramePr>
        <p:xfrm>
          <a:off x="457200" y="1143000"/>
          <a:ext cx="8305800" cy="5486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AutoShape 6"/>
          <p:cNvSpPr>
            <a:spLocks noChangeArrowheads="1"/>
          </p:cNvSpPr>
          <p:nvPr/>
        </p:nvSpPr>
        <p:spPr bwMode="auto">
          <a:xfrm>
            <a:off x="4572000" y="6019800"/>
            <a:ext cx="2667000" cy="643766"/>
          </a:xfrm>
          <a:prstGeom prst="wedgeRectCallout">
            <a:avLst>
              <a:gd name="adj1" fmla="val -77555"/>
              <a:gd name="adj2" fmla="val -110507"/>
            </a:avLst>
          </a:prstGeom>
          <a:solidFill>
            <a:schemeClr val="bg1"/>
          </a:solidFill>
          <a:ln w="12700">
            <a:solidFill>
              <a:schemeClr val="tx1"/>
            </a:solidFill>
            <a:miter lim="800000"/>
            <a:headEnd/>
            <a:tailEnd/>
          </a:ln>
          <a:effectLst/>
        </p:spPr>
        <p:txBody>
          <a:bodyPr wrap="square" lIns="90488" tIns="44450" rIns="90488" bIns="44450">
            <a:spAutoFit/>
          </a:bodyPr>
          <a:lstStyle/>
          <a:p>
            <a:pPr algn="ctr" eaLnBrk="0" hangingPunct="0">
              <a:spcBef>
                <a:spcPct val="50000"/>
              </a:spcBef>
            </a:pPr>
            <a:r>
              <a:rPr lang="en-US" sz="1800" b="1">
                <a:effectLst>
                  <a:outerShdw blurRad="38100" dist="38100" dir="2700000" algn="tl">
                    <a:srgbClr val="C0C0C0"/>
                  </a:outerShdw>
                </a:effectLst>
              </a:rPr>
              <a:t>Focuses on the functions of management</a:t>
            </a:r>
          </a:p>
        </p:txBody>
      </p:sp>
      <p:sp>
        <p:nvSpPr>
          <p:cNvPr id="6" name="AutoShape 5"/>
          <p:cNvSpPr>
            <a:spLocks noChangeArrowheads="1"/>
          </p:cNvSpPr>
          <p:nvPr/>
        </p:nvSpPr>
        <p:spPr bwMode="auto">
          <a:xfrm>
            <a:off x="304800" y="2667000"/>
            <a:ext cx="2362200" cy="914400"/>
          </a:xfrm>
          <a:prstGeom prst="wedgeRectCallout">
            <a:avLst>
              <a:gd name="adj1" fmla="val -29940"/>
              <a:gd name="adj2" fmla="val 155599"/>
            </a:avLst>
          </a:prstGeom>
          <a:solidFill>
            <a:schemeClr val="bg1"/>
          </a:solidFill>
          <a:ln w="12700">
            <a:solidFill>
              <a:schemeClr val="tx1"/>
            </a:solidFill>
            <a:miter lim="800000"/>
            <a:headEnd/>
            <a:tailEnd/>
          </a:ln>
          <a:effectLst/>
        </p:spPr>
        <p:txBody>
          <a:bodyPr wrap="square" lIns="90488" tIns="44450" rIns="90488" bIns="44450">
            <a:spAutoFit/>
          </a:bodyPr>
          <a:lstStyle/>
          <a:p>
            <a:pPr algn="ctr" eaLnBrk="0" hangingPunct="0">
              <a:spcBef>
                <a:spcPct val="50000"/>
              </a:spcBef>
            </a:pPr>
            <a:r>
              <a:rPr lang="en-US" sz="1800" b="1" dirty="0">
                <a:effectLst>
                  <a:outerShdw blurRad="38100" dist="38100" dir="2700000" algn="tl">
                    <a:srgbClr val="C0C0C0"/>
                  </a:outerShdw>
                </a:effectLst>
              </a:rPr>
              <a:t>Focuses on the individual worker’s productivity</a:t>
            </a:r>
          </a:p>
        </p:txBody>
      </p:sp>
      <p:sp>
        <p:nvSpPr>
          <p:cNvPr id="7" name="AutoShape 7"/>
          <p:cNvSpPr>
            <a:spLocks noChangeArrowheads="1"/>
          </p:cNvSpPr>
          <p:nvPr/>
        </p:nvSpPr>
        <p:spPr bwMode="auto">
          <a:xfrm>
            <a:off x="6765925" y="1874838"/>
            <a:ext cx="1828800" cy="1200150"/>
          </a:xfrm>
          <a:prstGeom prst="wedgeRectCallout">
            <a:avLst>
              <a:gd name="adj1" fmla="val -65713"/>
              <a:gd name="adj2" fmla="val 153569"/>
            </a:avLst>
          </a:prstGeom>
          <a:solidFill>
            <a:schemeClr val="bg1"/>
          </a:solidFill>
          <a:ln w="12700">
            <a:solidFill>
              <a:schemeClr val="tx1"/>
            </a:solidFill>
            <a:miter lim="800000"/>
            <a:headEnd/>
            <a:tailEnd/>
          </a:ln>
          <a:effectLst/>
        </p:spPr>
        <p:txBody>
          <a:bodyPr lIns="90488" tIns="44450" rIns="90488" bIns="44450">
            <a:spAutoFit/>
          </a:bodyPr>
          <a:lstStyle/>
          <a:p>
            <a:pPr algn="ctr" eaLnBrk="0" hangingPunct="0">
              <a:spcBef>
                <a:spcPct val="50000"/>
              </a:spcBef>
            </a:pPr>
            <a:r>
              <a:rPr lang="en-US" sz="1800" b="1" dirty="0">
                <a:effectLst>
                  <a:outerShdw blurRad="38100" dist="38100" dir="2700000" algn="tl">
                    <a:srgbClr val="C0C0C0"/>
                  </a:outerShdw>
                </a:effectLst>
              </a:rPr>
              <a:t>Focuses on the overall organizational system</a:t>
            </a:r>
          </a:p>
        </p:txBody>
      </p:sp>
    </p:spTree>
  </p:cSld>
  <p:clrMapOvr>
    <a:masterClrMapping/>
  </p:clrMapOvr>
  <p:transition>
    <p:cut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subTnLst>
                                    <p:set>
                                      <p:cBhvr override="childStyle">
                                        <p:cTn dur="1" fill="hold" display="0" masterRel="nextClick" afterEffect="1"/>
                                        <p:tgtEl>
                                          <p:spTgt spid="6"/>
                                        </p:tgtEl>
                                        <p:attrNameLst>
                                          <p:attrName>style.visibility</p:attrName>
                                        </p:attrNameLst>
                                      </p:cBhvr>
                                      <p:to>
                                        <p:strVal val="hidden"/>
                                      </p:to>
                                    </p:set>
                                  </p:sub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500"/>
                                        <p:tgtEl>
                                          <p:spTgt spid="5"/>
                                        </p:tgtEl>
                                      </p:cBhvr>
                                    </p:animEffect>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left)">
                                      <p:cBhvr>
                                        <p:cTn id="22" dur="500"/>
                                        <p:tgtEl>
                                          <p:spTgt spid="7"/>
                                        </p:tgtEl>
                                      </p:cBhvr>
                                    </p:animEffect>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5" grpId="0" animBg="1" autoUpdateAnimBg="0"/>
      <p:bldP spid="6" grpId="0" animBg="1" autoUpdateAnimBg="0"/>
      <p:bldP spid="7" grpId="0" animBg="1"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Mayo's Hawthorne Experiments </a:t>
            </a:r>
            <a:endParaRPr lang="en-US" dirty="0"/>
          </a:p>
        </p:txBody>
      </p:sp>
      <p:sp>
        <p:nvSpPr>
          <p:cNvPr id="3" name="Content Placeholder 2"/>
          <p:cNvSpPr>
            <a:spLocks noGrp="1"/>
          </p:cNvSpPr>
          <p:nvPr>
            <p:ph idx="1"/>
          </p:nvPr>
        </p:nvSpPr>
        <p:spPr/>
        <p:txBody>
          <a:bodyPr/>
          <a:lstStyle/>
          <a:p>
            <a:r>
              <a:rPr lang="en-US" dirty="0" smtClean="0"/>
              <a:t>George Elton Mayo was in charge of certain experiments on human behavior carried out at the Hawthorne Works of the General Electric Company in Chicago between 1924 and 1927. </a:t>
            </a:r>
          </a:p>
          <a:p>
            <a:r>
              <a:rPr lang="en-US" dirty="0" smtClean="0"/>
              <a:t>His research findings have contributed to organization development in terms of human relations and motivation theory</a:t>
            </a:r>
            <a:endParaRPr lang="en-US" dirty="0"/>
          </a:p>
        </p:txBody>
      </p:sp>
    </p:spTree>
  </p:cSld>
  <p:clrMapOvr>
    <a:masterClrMapping/>
  </p:clrMapOvr>
  <p:transition>
    <p:cut thruBlk="1"/>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findings of these investigations he came to certain conclusions as follows</a:t>
            </a:r>
            <a:endParaRPr lang="en-US" dirty="0"/>
          </a:p>
        </p:txBody>
      </p:sp>
      <p:sp>
        <p:nvSpPr>
          <p:cNvPr id="3" name="Content Placeholder 2"/>
          <p:cNvSpPr>
            <a:spLocks noGrp="1"/>
          </p:cNvSpPr>
          <p:nvPr>
            <p:ph idx="1"/>
          </p:nvPr>
        </p:nvSpPr>
        <p:spPr/>
        <p:txBody>
          <a:bodyPr/>
          <a:lstStyle/>
          <a:p>
            <a:pPr>
              <a:buNone/>
            </a:pPr>
            <a:endParaRPr lang="en-US" dirty="0" smtClean="0"/>
          </a:p>
          <a:p>
            <a:pPr>
              <a:buNone/>
            </a:pPr>
            <a:r>
              <a:rPr lang="en-US" dirty="0" smtClean="0"/>
              <a:t>&gt;Work is a group activity. </a:t>
            </a:r>
          </a:p>
          <a:p>
            <a:pPr>
              <a:buNone/>
            </a:pPr>
            <a:r>
              <a:rPr lang="en-US" dirty="0" smtClean="0"/>
              <a:t>&gt;The need for recognition, security and sense of belonging is more important in determining workers' morale and productivity than the physical conditions under which he works. </a:t>
            </a:r>
          </a:p>
          <a:p>
            <a:pPr>
              <a:buNone/>
            </a:pPr>
            <a:r>
              <a:rPr lang="en-US" dirty="0" smtClean="0"/>
              <a:t>&gt;The worker is a person whose attitudes and effectiveness are conditioned by social demands from both inside and outside the work plant. </a:t>
            </a:r>
          </a:p>
          <a:p>
            <a:pPr>
              <a:buNone/>
            </a:pPr>
            <a:r>
              <a:rPr lang="en-US" dirty="0" smtClean="0"/>
              <a:t>&gt;Informal groups within the work plant exercise strong social controls over the work habits and attitudes of the individual worker. </a:t>
            </a:r>
          </a:p>
          <a:p>
            <a:pPr>
              <a:buNone/>
            </a:pPr>
            <a:endParaRPr lang="en-US" dirty="0" smtClean="0"/>
          </a:p>
          <a:p>
            <a:pPr>
              <a:buNone/>
            </a:pPr>
            <a:endParaRPr lang="en-US" dirty="0"/>
          </a:p>
        </p:txBody>
      </p:sp>
    </p:spTree>
  </p:cSld>
  <p:clrMapOvr>
    <a:masterClrMapping/>
  </p:clrMapOvr>
  <p:transition>
    <p:cut thruBlk="1"/>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Variables Affecting Productivity</a:t>
            </a:r>
            <a:r>
              <a:rPr lang="en-US" dirty="0" smtClean="0"/>
              <a:t/>
            </a:r>
            <a:br>
              <a:rPr lang="en-US" dirty="0" smtClean="0"/>
            </a:br>
            <a:endParaRPr lang="en-US" dirty="0"/>
          </a:p>
        </p:txBody>
      </p:sp>
      <p:sp>
        <p:nvSpPr>
          <p:cNvPr id="3" name="Content Placeholder 2"/>
          <p:cNvSpPr>
            <a:spLocks noGrp="1"/>
          </p:cNvSpPr>
          <p:nvPr>
            <p:ph idx="1"/>
          </p:nvPr>
        </p:nvSpPr>
        <p:spPr/>
        <p:txBody>
          <a:bodyPr/>
          <a:lstStyle/>
          <a:p>
            <a:r>
              <a:rPr lang="en-US" dirty="0" smtClean="0"/>
              <a:t>Mayo took six women from the assembly line, segregated them from the rest of the factory and put them under the eye of a supervisor who was more a friendly observer than disciplinarian. Mayo made frequent changes in their working conditions, always discussing and explaining the changes in advance.</a:t>
            </a:r>
          </a:p>
          <a:p>
            <a:r>
              <a:rPr lang="en-US" dirty="0" smtClean="0"/>
              <a:t>He changed the hours in the working week, the hours in the workday the number of rest breaks. the time of the lunch hour. Occasionally, he would return the women to their original, harder working conditions.</a:t>
            </a:r>
          </a:p>
          <a:p>
            <a:endParaRPr lang="en-US" dirty="0"/>
          </a:p>
        </p:txBody>
      </p:sp>
    </p:spTree>
  </p:cSld>
  <p:clrMapOvr>
    <a:masterClrMapping/>
  </p:clrMapOvr>
  <p:transition>
    <p:cut thruBlk="1"/>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Relay Assembly</a:t>
            </a:r>
            <a:r>
              <a:rPr lang="en-US" dirty="0" smtClean="0"/>
              <a:t/>
            </a:r>
            <a:br>
              <a:rPr lang="en-US" dirty="0" smtClean="0"/>
            </a:br>
            <a:endParaRPr lang="en-US" dirty="0"/>
          </a:p>
        </p:txBody>
      </p:sp>
      <p:sp>
        <p:nvSpPr>
          <p:cNvPr id="3" name="Content Placeholder 2"/>
          <p:cNvSpPr>
            <a:spLocks noGrp="1"/>
          </p:cNvSpPr>
          <p:nvPr>
            <p:ph idx="1"/>
          </p:nvPr>
        </p:nvSpPr>
        <p:spPr/>
        <p:txBody>
          <a:bodyPr/>
          <a:lstStyle/>
          <a:p>
            <a:r>
              <a:rPr lang="en-US" dirty="0" smtClean="0"/>
              <a:t>The investigators selected two girls for their second series of experiments and asked them to choose another four girls, thus making a small group of six. The group was employed in assembling telephone relays - a relay being a small but intricate mechanism composed of about forty separate parts which had to be assembled by the girls seated at a lone bench and dropped into a chute when completed. </a:t>
            </a:r>
            <a:endParaRPr lang="en-US" dirty="0"/>
          </a:p>
        </p:txBody>
      </p:sp>
    </p:spTree>
  </p:cSld>
  <p:clrMapOvr>
    <a:masterClrMapping/>
  </p:clrMapOvr>
  <p:transition>
    <p:cut thruBlk="1"/>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The relays were mechanically counted as they slipped down the chute. It was intended that the basic rate of production should be noted at the start, and that subsequently changes would be introduced, the effectiveness of which would be measured by increased or decreased production of the relays.</a:t>
            </a:r>
          </a:p>
          <a:p>
            <a:pPr>
              <a:buNone/>
            </a:pPr>
            <a:endParaRPr lang="en-US" dirty="0"/>
          </a:p>
        </p:txBody>
      </p:sp>
    </p:spTree>
  </p:cSld>
  <p:clrMapOvr>
    <a:masterClrMapping/>
  </p:clrMapOvr>
  <p:transition>
    <p:cut thruBlk="1"/>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Feedback mechanism</a:t>
            </a:r>
            <a:r>
              <a:rPr lang="en-US" dirty="0" smtClean="0"/>
              <a:t/>
            </a:r>
            <a:br>
              <a:rPr lang="en-US" dirty="0" smtClean="0"/>
            </a:br>
            <a:endParaRPr lang="en-US" dirty="0"/>
          </a:p>
        </p:txBody>
      </p:sp>
      <p:sp>
        <p:nvSpPr>
          <p:cNvPr id="3" name="Content Placeholder 2"/>
          <p:cNvSpPr>
            <a:spLocks noGrp="1"/>
          </p:cNvSpPr>
          <p:nvPr>
            <p:ph idx="1"/>
          </p:nvPr>
        </p:nvSpPr>
        <p:spPr/>
        <p:txBody>
          <a:bodyPr/>
          <a:lstStyle/>
          <a:p>
            <a:r>
              <a:rPr lang="en-US" dirty="0" smtClean="0"/>
              <a:t>Through out the series of experiments, an observer sat with the girls in the workshop noting all that went on, keeping the girls informed about the experiment, asking for advice or information, and listening to their complaints. The experiment began by introducing various changes, each of which was continued for a test period of four to twelve weeks. The results of these changes are as follows</a:t>
            </a:r>
          </a:p>
          <a:p>
            <a:pPr>
              <a:buNone/>
            </a:pPr>
            <a:endParaRPr lang="en-US" dirty="0"/>
          </a:p>
        </p:txBody>
      </p:sp>
    </p:spTree>
  </p:cSld>
  <p:clrMapOvr>
    <a:masterClrMapping/>
  </p:clrMapOvr>
  <p:transition>
    <p:cut thruBlk="1"/>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Conditions and results</a:t>
            </a:r>
            <a:r>
              <a:rPr lang="en-US" dirty="0" smtClean="0"/>
              <a:t/>
            </a:r>
            <a:br>
              <a:rPr lang="en-US" dirty="0" smtClean="0"/>
            </a:br>
            <a:endParaRPr lang="en-US" dirty="0"/>
          </a:p>
        </p:txBody>
      </p:sp>
      <p:sp>
        <p:nvSpPr>
          <p:cNvPr id="3" name="Content Placeholder 2"/>
          <p:cNvSpPr>
            <a:spLocks noGrp="1"/>
          </p:cNvSpPr>
          <p:nvPr>
            <p:ph idx="1"/>
          </p:nvPr>
        </p:nvSpPr>
        <p:spPr/>
        <p:txBody>
          <a:bodyPr/>
          <a:lstStyle/>
          <a:p>
            <a:r>
              <a:rPr lang="en-US" dirty="0" smtClean="0"/>
              <a:t>Under normal conditions with a forty eight hour week, including Saturdays, and no rest pauses. The girls produced 2,400 relays a week each. </a:t>
            </a:r>
            <a:endParaRPr lang="en-US" dirty="0"/>
          </a:p>
        </p:txBody>
      </p:sp>
    </p:spTree>
  </p:cSld>
  <p:clrMapOvr>
    <a:masterClrMapping/>
  </p:clrMapOvr>
  <p:transition>
    <p:cut thruBlk="1"/>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81000"/>
            <a:ext cx="8458200" cy="5867400"/>
          </a:xfrm>
        </p:spPr>
        <p:txBody>
          <a:bodyPr/>
          <a:lstStyle/>
          <a:p>
            <a:r>
              <a:rPr lang="en-US" sz="2400" dirty="0" smtClean="0"/>
              <a:t>They were then put on piece-work for eight weeks. </a:t>
            </a:r>
          </a:p>
          <a:p>
            <a:r>
              <a:rPr lang="en-US" sz="2400" i="1" dirty="0" smtClean="0"/>
              <a:t>Output went up</a:t>
            </a:r>
            <a:r>
              <a:rPr lang="en-US" sz="2400" dirty="0" smtClean="0"/>
              <a:t> </a:t>
            </a:r>
          </a:p>
          <a:p>
            <a:r>
              <a:rPr lang="en-US" sz="2400" dirty="0" smtClean="0"/>
              <a:t>Two five minute rest pauses, morning and afternoon, were introduced for a period of five weeks. </a:t>
            </a:r>
          </a:p>
          <a:p>
            <a:r>
              <a:rPr lang="en-US" sz="2400" i="1" dirty="0" smtClean="0"/>
              <a:t>Output went up once more</a:t>
            </a:r>
            <a:r>
              <a:rPr lang="en-US" sz="2400" dirty="0" smtClean="0"/>
              <a:t> </a:t>
            </a:r>
          </a:p>
          <a:p>
            <a:r>
              <a:rPr lang="en-US" sz="2400" dirty="0" smtClean="0"/>
              <a:t>The rest pauses were lengthened to ten minutes each. </a:t>
            </a:r>
          </a:p>
          <a:p>
            <a:r>
              <a:rPr lang="en-US" sz="2400" i="1" dirty="0" smtClean="0"/>
              <a:t>Output went up sharply.</a:t>
            </a:r>
            <a:r>
              <a:rPr lang="en-US" sz="2400" dirty="0" smtClean="0"/>
              <a:t> </a:t>
            </a:r>
          </a:p>
          <a:p>
            <a:r>
              <a:rPr lang="en-US" sz="2400" dirty="0" smtClean="0"/>
              <a:t>Six five minute pauses were introduced, and the girls complained that their work rhythm was broken by the frequent pauses. </a:t>
            </a:r>
          </a:p>
          <a:p>
            <a:r>
              <a:rPr lang="en-US" sz="2400" i="1" dirty="0" smtClean="0"/>
              <a:t>Output fell slightly</a:t>
            </a:r>
            <a:r>
              <a:rPr lang="en-US" sz="2400" dirty="0" smtClean="0"/>
              <a:t> </a:t>
            </a:r>
          </a:p>
          <a:p>
            <a:r>
              <a:rPr lang="en-US" sz="2400" dirty="0" smtClean="0"/>
              <a:t>Return to the two rest pauses, the first with a hot meal supplied by the Company free of charge. </a:t>
            </a:r>
          </a:p>
          <a:p>
            <a:r>
              <a:rPr lang="en-US" sz="2400" i="1" dirty="0" smtClean="0"/>
              <a:t>Output went up</a:t>
            </a:r>
            <a:endParaRPr lang="en-US" sz="2400" dirty="0" smtClean="0"/>
          </a:p>
          <a:p>
            <a:endParaRPr lang="en-US" dirty="0"/>
          </a:p>
        </p:txBody>
      </p:sp>
    </p:spTree>
  </p:cSld>
  <p:clrMapOvr>
    <a:masterClrMapping/>
  </p:clrMapOvr>
  <p:transition>
    <p:cut thruBlk="1"/>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304800"/>
            <a:ext cx="7772400" cy="5943600"/>
          </a:xfrm>
        </p:spPr>
        <p:txBody>
          <a:bodyPr/>
          <a:lstStyle/>
          <a:p>
            <a:r>
              <a:rPr lang="en-US" dirty="0" smtClean="0"/>
              <a:t>The girls were dismissed at 4.30 p.m. instead of 5.00 p.m. </a:t>
            </a:r>
          </a:p>
          <a:p>
            <a:r>
              <a:rPr lang="en-US" i="1" dirty="0" smtClean="0"/>
              <a:t>Output went up</a:t>
            </a:r>
            <a:r>
              <a:rPr lang="en-US" dirty="0" smtClean="0"/>
              <a:t> </a:t>
            </a:r>
          </a:p>
          <a:p>
            <a:r>
              <a:rPr lang="en-US" dirty="0" smtClean="0"/>
              <a:t>They were dismissed at 4.00 p.m. </a:t>
            </a:r>
          </a:p>
          <a:p>
            <a:r>
              <a:rPr lang="en-US" i="1" dirty="0" smtClean="0"/>
              <a:t>Output remained the same</a:t>
            </a:r>
            <a:r>
              <a:rPr lang="en-US" dirty="0" smtClean="0"/>
              <a:t> </a:t>
            </a:r>
          </a:p>
          <a:p>
            <a:r>
              <a:rPr lang="en-US" dirty="0" smtClean="0"/>
              <a:t>Finally, all the improvements were taken away, and the girls went back to the physical conditions of the beginning of the experiment: work on Saturday, 48 hour week, no rest pauses, no piece work and no free meal. This state of affairs lasted for a period of 12 weeks. </a:t>
            </a:r>
          </a:p>
          <a:p>
            <a:r>
              <a:rPr lang="en-US" i="1" dirty="0" smtClean="0"/>
              <a:t>Output was the highest ever recorded averaging 3000 relays a week</a:t>
            </a:r>
            <a:endParaRPr lang="en-US" dirty="0" smtClean="0"/>
          </a:p>
          <a:p>
            <a:endParaRPr lang="en-US" dirty="0"/>
          </a:p>
        </p:txBody>
      </p:sp>
    </p:spTree>
  </p:cSld>
  <p:clrMapOvr>
    <a:masterClrMapping/>
  </p:clrMapOvr>
  <p:transition>
    <p:cut thruBlk="1"/>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What happened during the experiments</a:t>
            </a:r>
            <a:r>
              <a:rPr lang="en-US" dirty="0" smtClean="0"/>
              <a:t/>
            </a:r>
            <a:br>
              <a:rPr lang="en-US" dirty="0" smtClean="0"/>
            </a:br>
            <a:r>
              <a:rPr lang="en-US" dirty="0" smtClean="0"/>
              <a:t/>
            </a:r>
            <a:br>
              <a:rPr lang="en-US" dirty="0" smtClean="0"/>
            </a:br>
            <a:r>
              <a:rPr lang="en-US" dirty="0" smtClean="0"/>
              <a:t>What happened was that six individuals became a team and the team gave itself wholeheartedly and spontaneously to co-operation in the experiment. The consequence was that they felt themselves to be participating freely and without afterthought and were happy in the knowledge that they were working without coercion from above or limitation from below</a:t>
            </a:r>
            <a:endParaRPr lang="en-US" dirty="0"/>
          </a:p>
        </p:txBody>
      </p:sp>
      <p:sp>
        <p:nvSpPr>
          <p:cNvPr id="3" name="Content Placeholder 2"/>
          <p:cNvSpPr>
            <a:spLocks noGrp="1"/>
          </p:cNvSpPr>
          <p:nvPr>
            <p:ph idx="1"/>
          </p:nvPr>
        </p:nvSpPr>
        <p:spPr/>
        <p:txBody>
          <a:bodyPr/>
          <a:lstStyle/>
          <a:p>
            <a:endParaRPr lang="en-US" dirty="0"/>
          </a:p>
        </p:txBody>
      </p:sp>
    </p:spTree>
  </p:cSld>
  <p:clrMapOvr>
    <a:masterClrMapping/>
  </p:clrMapOvr>
  <p:transition>
    <p:cut thruBlk="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214" name="Rectangle 6"/>
          <p:cNvSpPr>
            <a:spLocks noGrp="1" noChangeArrowheads="1"/>
          </p:cNvSpPr>
          <p:nvPr>
            <p:ph type="title"/>
          </p:nvPr>
        </p:nvSpPr>
        <p:spPr/>
        <p:txBody>
          <a:bodyPr/>
          <a:lstStyle/>
          <a:p>
            <a:r>
              <a:rPr lang="en-US"/>
              <a:t>Scientific Management: Taylor</a:t>
            </a:r>
          </a:p>
        </p:txBody>
      </p:sp>
      <p:sp>
        <p:nvSpPr>
          <p:cNvPr id="350215" name="Rectangle 7"/>
          <p:cNvSpPr>
            <a:spLocks noGrp="1" noChangeArrowheads="1"/>
          </p:cNvSpPr>
          <p:nvPr>
            <p:ph type="body" idx="1"/>
          </p:nvPr>
        </p:nvSpPr>
        <p:spPr/>
        <p:txBody>
          <a:bodyPr>
            <a:normAutofit fontScale="77500" lnSpcReduction="20000"/>
          </a:bodyPr>
          <a:lstStyle/>
          <a:p>
            <a:pPr>
              <a:spcBef>
                <a:spcPct val="50000"/>
              </a:spcBef>
            </a:pPr>
            <a:r>
              <a:rPr lang="en-US" dirty="0"/>
              <a:t>Frederick W. Taylor (1856-1915)</a:t>
            </a:r>
          </a:p>
          <a:p>
            <a:pPr lvl="1">
              <a:spcBef>
                <a:spcPct val="50000"/>
              </a:spcBef>
            </a:pPr>
            <a:r>
              <a:rPr lang="en-US" dirty="0"/>
              <a:t>Father of “Scientific Management.</a:t>
            </a:r>
          </a:p>
          <a:p>
            <a:pPr lvl="2">
              <a:spcBef>
                <a:spcPct val="50000"/>
              </a:spcBef>
            </a:pPr>
            <a:r>
              <a:rPr lang="en-US" dirty="0"/>
              <a:t>attempted to define “the one best way” to perform every task through systematic study and other scientific methods.</a:t>
            </a:r>
          </a:p>
          <a:p>
            <a:pPr lvl="2">
              <a:spcBef>
                <a:spcPct val="50000"/>
              </a:spcBef>
            </a:pPr>
            <a:r>
              <a:rPr lang="en-US" dirty="0"/>
              <a:t>believed that improved management practices lead to improved productivity</a:t>
            </a:r>
            <a:r>
              <a:rPr lang="en-US" dirty="0" smtClean="0"/>
              <a:t>. </a:t>
            </a:r>
          </a:p>
          <a:p>
            <a:pPr lvl="2">
              <a:spcBef>
                <a:spcPct val="50000"/>
              </a:spcBef>
            </a:pPr>
            <a:r>
              <a:rPr lang="en-US" dirty="0" smtClean="0"/>
              <a:t>Putting the right person on the job with the correct tools and equipment.</a:t>
            </a:r>
          </a:p>
          <a:p>
            <a:pPr lvl="2">
              <a:spcBef>
                <a:spcPct val="50000"/>
              </a:spcBef>
            </a:pPr>
            <a:r>
              <a:rPr lang="en-US" dirty="0" smtClean="0"/>
              <a:t>Having a standardized method of doing the job.</a:t>
            </a:r>
          </a:p>
          <a:p>
            <a:pPr lvl="2">
              <a:spcBef>
                <a:spcPct val="50000"/>
              </a:spcBef>
            </a:pPr>
            <a:r>
              <a:rPr lang="en-US" dirty="0" smtClean="0"/>
              <a:t>Providing an economic incentive to the worker.</a:t>
            </a:r>
          </a:p>
          <a:p>
            <a:pPr lvl="2">
              <a:spcBef>
                <a:spcPct val="50000"/>
              </a:spcBef>
            </a:pPr>
            <a:endParaRPr lang="en-US" dirty="0"/>
          </a:p>
          <a:p>
            <a:pPr lvl="1">
              <a:spcBef>
                <a:spcPct val="50000"/>
              </a:spcBef>
            </a:pPr>
            <a:r>
              <a:rPr lang="en-US" dirty="0"/>
              <a:t>Three areas of focus:</a:t>
            </a:r>
          </a:p>
          <a:p>
            <a:pPr lvl="2">
              <a:spcBef>
                <a:spcPct val="50000"/>
              </a:spcBef>
            </a:pPr>
            <a:r>
              <a:rPr lang="en-US" dirty="0"/>
              <a:t>Task Performance</a:t>
            </a:r>
          </a:p>
          <a:p>
            <a:pPr lvl="2">
              <a:spcBef>
                <a:spcPct val="50000"/>
              </a:spcBef>
            </a:pPr>
            <a:r>
              <a:rPr lang="en-US" dirty="0"/>
              <a:t>Supervision</a:t>
            </a:r>
          </a:p>
          <a:p>
            <a:pPr lvl="2">
              <a:spcBef>
                <a:spcPct val="50000"/>
              </a:spcBef>
            </a:pPr>
            <a:r>
              <a:rPr lang="en-US" dirty="0"/>
              <a:t>Motivation</a:t>
            </a:r>
          </a:p>
        </p:txBody>
      </p:sp>
      <p:pic>
        <p:nvPicPr>
          <p:cNvPr id="350219" name="Picture 11" descr="j0242217"/>
          <p:cNvPicPr>
            <a:picLocks noChangeAspect="1" noChangeArrowheads="1"/>
          </p:cNvPicPr>
          <p:nvPr/>
        </p:nvPicPr>
        <p:blipFill>
          <a:blip r:embed="rId3"/>
          <a:srcRect/>
          <a:stretch>
            <a:fillRect/>
          </a:stretch>
        </p:blipFill>
        <p:spPr bwMode="auto">
          <a:xfrm>
            <a:off x="6553200" y="3962400"/>
            <a:ext cx="2193925" cy="2397125"/>
          </a:xfrm>
          <a:prstGeom prst="rect">
            <a:avLst/>
          </a:prstGeom>
          <a:noFill/>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350215">
                                            <p:txEl>
                                              <p:pRg st="0" end="0"/>
                                            </p:txEl>
                                          </p:spTgt>
                                        </p:tgtEl>
                                        <p:attrNameLst>
                                          <p:attrName>style.visibility</p:attrName>
                                        </p:attrNameLst>
                                      </p:cBhvr>
                                      <p:to>
                                        <p:strVal val="visible"/>
                                      </p:to>
                                    </p:set>
                                    <p:animEffect transition="in" filter="checkerboard(across)">
                                      <p:cBhvr>
                                        <p:cTn id="7" dur="500"/>
                                        <p:tgtEl>
                                          <p:spTgt spid="350215">
                                            <p:txEl>
                                              <p:pRg st="0" end="0"/>
                                            </p:txEl>
                                          </p:spTgt>
                                        </p:tgtEl>
                                      </p:cBhvr>
                                    </p:animEffect>
                                  </p:childTnLst>
                                </p:cTn>
                              </p:par>
                              <p:par>
                                <p:cTn id="8" presetID="4" presetClass="entr" presetSubtype="16" fill="hold" nodeType="withEffect">
                                  <p:stCondLst>
                                    <p:cond delay="0"/>
                                  </p:stCondLst>
                                  <p:childTnLst>
                                    <p:set>
                                      <p:cBhvr>
                                        <p:cTn id="9" dur="1" fill="hold">
                                          <p:stCondLst>
                                            <p:cond delay="0"/>
                                          </p:stCondLst>
                                        </p:cTn>
                                        <p:tgtEl>
                                          <p:spTgt spid="350219"/>
                                        </p:tgtEl>
                                        <p:attrNameLst>
                                          <p:attrName>style.visibility</p:attrName>
                                        </p:attrNameLst>
                                      </p:cBhvr>
                                      <p:to>
                                        <p:strVal val="visible"/>
                                      </p:to>
                                    </p:set>
                                    <p:animEffect transition="in" filter="box(in)">
                                      <p:cBhvr>
                                        <p:cTn id="10" dur="500"/>
                                        <p:tgtEl>
                                          <p:spTgt spid="350219"/>
                                        </p:tgtEl>
                                      </p:cBhvr>
                                    </p:animEffect>
                                  </p:childTnLst>
                                </p:cTn>
                              </p:par>
                            </p:childTnLst>
                          </p:cTn>
                        </p:par>
                        <p:par>
                          <p:cTn id="11" fill="hold">
                            <p:stCondLst>
                              <p:cond delay="500"/>
                            </p:stCondLst>
                            <p:childTnLst>
                              <p:par>
                                <p:cTn id="12" presetID="5" presetClass="entr" presetSubtype="10" fill="hold" grpId="0" nodeType="afterEffect">
                                  <p:stCondLst>
                                    <p:cond delay="0"/>
                                  </p:stCondLst>
                                  <p:childTnLst>
                                    <p:set>
                                      <p:cBhvr>
                                        <p:cTn id="13" dur="1" fill="hold">
                                          <p:stCondLst>
                                            <p:cond delay="0"/>
                                          </p:stCondLst>
                                        </p:cTn>
                                        <p:tgtEl>
                                          <p:spTgt spid="350215">
                                            <p:txEl>
                                              <p:pRg st="1" end="1"/>
                                            </p:txEl>
                                          </p:spTgt>
                                        </p:tgtEl>
                                        <p:attrNameLst>
                                          <p:attrName>style.visibility</p:attrName>
                                        </p:attrNameLst>
                                      </p:cBhvr>
                                      <p:to>
                                        <p:strVal val="visible"/>
                                      </p:to>
                                    </p:set>
                                    <p:animEffect transition="in" filter="checkerboard(across)">
                                      <p:cBhvr>
                                        <p:cTn id="14" dur="500"/>
                                        <p:tgtEl>
                                          <p:spTgt spid="350215">
                                            <p:txEl>
                                              <p:pRg st="1" end="1"/>
                                            </p:txEl>
                                          </p:spTgt>
                                        </p:tgtEl>
                                      </p:cBhvr>
                                    </p:animEffect>
                                  </p:childTnLst>
                                </p:cTn>
                              </p:par>
                            </p:childTnLst>
                          </p:cTn>
                        </p:par>
                        <p:par>
                          <p:cTn id="15" fill="hold">
                            <p:stCondLst>
                              <p:cond delay="1000"/>
                            </p:stCondLst>
                            <p:childTnLst>
                              <p:par>
                                <p:cTn id="16" presetID="5" presetClass="entr" presetSubtype="10" fill="hold" grpId="0" nodeType="afterEffect">
                                  <p:stCondLst>
                                    <p:cond delay="0"/>
                                  </p:stCondLst>
                                  <p:childTnLst>
                                    <p:set>
                                      <p:cBhvr>
                                        <p:cTn id="17" dur="1" fill="hold">
                                          <p:stCondLst>
                                            <p:cond delay="0"/>
                                          </p:stCondLst>
                                        </p:cTn>
                                        <p:tgtEl>
                                          <p:spTgt spid="350215">
                                            <p:txEl>
                                              <p:pRg st="2" end="2"/>
                                            </p:txEl>
                                          </p:spTgt>
                                        </p:tgtEl>
                                        <p:attrNameLst>
                                          <p:attrName>style.visibility</p:attrName>
                                        </p:attrNameLst>
                                      </p:cBhvr>
                                      <p:to>
                                        <p:strVal val="visible"/>
                                      </p:to>
                                    </p:set>
                                    <p:animEffect transition="in" filter="checkerboard(across)">
                                      <p:cBhvr>
                                        <p:cTn id="18" dur="500"/>
                                        <p:tgtEl>
                                          <p:spTgt spid="350215">
                                            <p:txEl>
                                              <p:pRg st="2" end="2"/>
                                            </p:txEl>
                                          </p:spTgt>
                                        </p:tgtEl>
                                      </p:cBhvr>
                                    </p:animEffect>
                                  </p:childTnLst>
                                </p:cTn>
                              </p:par>
                            </p:childTnLst>
                          </p:cTn>
                        </p:par>
                        <p:par>
                          <p:cTn id="19" fill="hold">
                            <p:stCondLst>
                              <p:cond delay="1500"/>
                            </p:stCondLst>
                            <p:childTnLst>
                              <p:par>
                                <p:cTn id="20" presetID="5" presetClass="entr" presetSubtype="10" fill="hold" grpId="0" nodeType="afterEffect">
                                  <p:stCondLst>
                                    <p:cond delay="0"/>
                                  </p:stCondLst>
                                  <p:childTnLst>
                                    <p:set>
                                      <p:cBhvr>
                                        <p:cTn id="21" dur="1" fill="hold">
                                          <p:stCondLst>
                                            <p:cond delay="0"/>
                                          </p:stCondLst>
                                        </p:cTn>
                                        <p:tgtEl>
                                          <p:spTgt spid="350215">
                                            <p:txEl>
                                              <p:pRg st="3" end="3"/>
                                            </p:txEl>
                                          </p:spTgt>
                                        </p:tgtEl>
                                        <p:attrNameLst>
                                          <p:attrName>style.visibility</p:attrName>
                                        </p:attrNameLst>
                                      </p:cBhvr>
                                      <p:to>
                                        <p:strVal val="visible"/>
                                      </p:to>
                                    </p:set>
                                    <p:animEffect transition="in" filter="checkerboard(across)">
                                      <p:cBhvr>
                                        <p:cTn id="22" dur="500"/>
                                        <p:tgtEl>
                                          <p:spTgt spid="350215">
                                            <p:txEl>
                                              <p:pRg st="3" end="3"/>
                                            </p:txEl>
                                          </p:spTgt>
                                        </p:tgtEl>
                                      </p:cBhvr>
                                    </p:animEffect>
                                  </p:childTnLst>
                                </p:cTn>
                              </p:par>
                            </p:childTnLst>
                          </p:cTn>
                        </p:par>
                        <p:par>
                          <p:cTn id="23" fill="hold">
                            <p:stCondLst>
                              <p:cond delay="2000"/>
                            </p:stCondLst>
                            <p:childTnLst>
                              <p:par>
                                <p:cTn id="24" presetID="5" presetClass="entr" presetSubtype="10" fill="hold" grpId="0" nodeType="afterEffect">
                                  <p:stCondLst>
                                    <p:cond delay="0"/>
                                  </p:stCondLst>
                                  <p:childTnLst>
                                    <p:set>
                                      <p:cBhvr>
                                        <p:cTn id="25" dur="1" fill="hold">
                                          <p:stCondLst>
                                            <p:cond delay="0"/>
                                          </p:stCondLst>
                                        </p:cTn>
                                        <p:tgtEl>
                                          <p:spTgt spid="350215">
                                            <p:txEl>
                                              <p:pRg st="4" end="4"/>
                                            </p:txEl>
                                          </p:spTgt>
                                        </p:tgtEl>
                                        <p:attrNameLst>
                                          <p:attrName>style.visibility</p:attrName>
                                        </p:attrNameLst>
                                      </p:cBhvr>
                                      <p:to>
                                        <p:strVal val="visible"/>
                                      </p:to>
                                    </p:set>
                                    <p:animEffect transition="in" filter="checkerboard(across)">
                                      <p:cBhvr>
                                        <p:cTn id="26" dur="500"/>
                                        <p:tgtEl>
                                          <p:spTgt spid="350215">
                                            <p:txEl>
                                              <p:pRg st="4" end="4"/>
                                            </p:txEl>
                                          </p:spTgt>
                                        </p:tgtEl>
                                      </p:cBhvr>
                                    </p:animEffect>
                                  </p:childTnLst>
                                </p:cTn>
                              </p:par>
                            </p:childTnLst>
                          </p:cTn>
                        </p:par>
                        <p:par>
                          <p:cTn id="27" fill="hold">
                            <p:stCondLst>
                              <p:cond delay="2500"/>
                            </p:stCondLst>
                            <p:childTnLst>
                              <p:par>
                                <p:cTn id="28" presetID="5" presetClass="entr" presetSubtype="10" fill="hold" grpId="0" nodeType="afterEffect">
                                  <p:stCondLst>
                                    <p:cond delay="0"/>
                                  </p:stCondLst>
                                  <p:childTnLst>
                                    <p:set>
                                      <p:cBhvr>
                                        <p:cTn id="29" dur="1" fill="hold">
                                          <p:stCondLst>
                                            <p:cond delay="0"/>
                                          </p:stCondLst>
                                        </p:cTn>
                                        <p:tgtEl>
                                          <p:spTgt spid="350215">
                                            <p:txEl>
                                              <p:pRg st="5" end="5"/>
                                            </p:txEl>
                                          </p:spTgt>
                                        </p:tgtEl>
                                        <p:attrNameLst>
                                          <p:attrName>style.visibility</p:attrName>
                                        </p:attrNameLst>
                                      </p:cBhvr>
                                      <p:to>
                                        <p:strVal val="visible"/>
                                      </p:to>
                                    </p:set>
                                    <p:animEffect transition="in" filter="checkerboard(across)">
                                      <p:cBhvr>
                                        <p:cTn id="30" dur="500"/>
                                        <p:tgtEl>
                                          <p:spTgt spid="350215">
                                            <p:txEl>
                                              <p:pRg st="5" end="5"/>
                                            </p:txEl>
                                          </p:spTgt>
                                        </p:tgtEl>
                                      </p:cBhvr>
                                    </p:animEffect>
                                  </p:childTnLst>
                                </p:cTn>
                              </p:par>
                            </p:childTnLst>
                          </p:cTn>
                        </p:par>
                        <p:par>
                          <p:cTn id="31" fill="hold">
                            <p:stCondLst>
                              <p:cond delay="3000"/>
                            </p:stCondLst>
                            <p:childTnLst>
                              <p:par>
                                <p:cTn id="32" presetID="5" presetClass="entr" presetSubtype="10" fill="hold" grpId="0" nodeType="afterEffect">
                                  <p:stCondLst>
                                    <p:cond delay="0"/>
                                  </p:stCondLst>
                                  <p:childTnLst>
                                    <p:set>
                                      <p:cBhvr>
                                        <p:cTn id="33" dur="1" fill="hold">
                                          <p:stCondLst>
                                            <p:cond delay="0"/>
                                          </p:stCondLst>
                                        </p:cTn>
                                        <p:tgtEl>
                                          <p:spTgt spid="350215">
                                            <p:txEl>
                                              <p:pRg st="6" end="6"/>
                                            </p:txEl>
                                          </p:spTgt>
                                        </p:tgtEl>
                                        <p:attrNameLst>
                                          <p:attrName>style.visibility</p:attrName>
                                        </p:attrNameLst>
                                      </p:cBhvr>
                                      <p:to>
                                        <p:strVal val="visible"/>
                                      </p:to>
                                    </p:set>
                                    <p:animEffect transition="in" filter="checkerboard(across)">
                                      <p:cBhvr>
                                        <p:cTn id="34" dur="500"/>
                                        <p:tgtEl>
                                          <p:spTgt spid="350215">
                                            <p:txEl>
                                              <p:pRg st="6" end="6"/>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5" presetClass="entr" presetSubtype="10" fill="hold" grpId="0" nodeType="clickEffect">
                                  <p:stCondLst>
                                    <p:cond delay="0"/>
                                  </p:stCondLst>
                                  <p:childTnLst>
                                    <p:set>
                                      <p:cBhvr>
                                        <p:cTn id="38" dur="1" fill="hold">
                                          <p:stCondLst>
                                            <p:cond delay="0"/>
                                          </p:stCondLst>
                                        </p:cTn>
                                        <p:tgtEl>
                                          <p:spTgt spid="350215">
                                            <p:txEl>
                                              <p:pRg st="8" end="8"/>
                                            </p:txEl>
                                          </p:spTgt>
                                        </p:tgtEl>
                                        <p:attrNameLst>
                                          <p:attrName>style.visibility</p:attrName>
                                        </p:attrNameLst>
                                      </p:cBhvr>
                                      <p:to>
                                        <p:strVal val="visible"/>
                                      </p:to>
                                    </p:set>
                                    <p:animEffect transition="in" filter="checkerboard(across)">
                                      <p:cBhvr>
                                        <p:cTn id="39" dur="500"/>
                                        <p:tgtEl>
                                          <p:spTgt spid="350215">
                                            <p:txEl>
                                              <p:pRg st="8" end="8"/>
                                            </p:txEl>
                                          </p:spTgt>
                                        </p:tgtEl>
                                      </p:cBhvr>
                                    </p:animEffect>
                                  </p:childTnLst>
                                </p:cTn>
                              </p:par>
                            </p:childTnLst>
                          </p:cTn>
                        </p:par>
                        <p:par>
                          <p:cTn id="40" fill="hold">
                            <p:stCondLst>
                              <p:cond delay="500"/>
                            </p:stCondLst>
                            <p:childTnLst>
                              <p:par>
                                <p:cTn id="41" presetID="5" presetClass="entr" presetSubtype="10" fill="hold" grpId="0" nodeType="afterEffect">
                                  <p:stCondLst>
                                    <p:cond delay="0"/>
                                  </p:stCondLst>
                                  <p:childTnLst>
                                    <p:set>
                                      <p:cBhvr>
                                        <p:cTn id="42" dur="1" fill="hold">
                                          <p:stCondLst>
                                            <p:cond delay="0"/>
                                          </p:stCondLst>
                                        </p:cTn>
                                        <p:tgtEl>
                                          <p:spTgt spid="350215">
                                            <p:txEl>
                                              <p:pRg st="9" end="9"/>
                                            </p:txEl>
                                          </p:spTgt>
                                        </p:tgtEl>
                                        <p:attrNameLst>
                                          <p:attrName>style.visibility</p:attrName>
                                        </p:attrNameLst>
                                      </p:cBhvr>
                                      <p:to>
                                        <p:strVal val="visible"/>
                                      </p:to>
                                    </p:set>
                                    <p:animEffect transition="in" filter="checkerboard(across)">
                                      <p:cBhvr>
                                        <p:cTn id="43" dur="500"/>
                                        <p:tgtEl>
                                          <p:spTgt spid="350215">
                                            <p:txEl>
                                              <p:pRg st="9" end="9"/>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5" presetClass="entr" presetSubtype="10" fill="hold" grpId="0" nodeType="clickEffect">
                                  <p:stCondLst>
                                    <p:cond delay="0"/>
                                  </p:stCondLst>
                                  <p:childTnLst>
                                    <p:set>
                                      <p:cBhvr>
                                        <p:cTn id="47" dur="1" fill="hold">
                                          <p:stCondLst>
                                            <p:cond delay="0"/>
                                          </p:stCondLst>
                                        </p:cTn>
                                        <p:tgtEl>
                                          <p:spTgt spid="350215">
                                            <p:txEl>
                                              <p:pRg st="10" end="10"/>
                                            </p:txEl>
                                          </p:spTgt>
                                        </p:tgtEl>
                                        <p:attrNameLst>
                                          <p:attrName>style.visibility</p:attrName>
                                        </p:attrNameLst>
                                      </p:cBhvr>
                                      <p:to>
                                        <p:strVal val="visible"/>
                                      </p:to>
                                    </p:set>
                                    <p:animEffect transition="in" filter="checkerboard(across)">
                                      <p:cBhvr>
                                        <p:cTn id="48" dur="500"/>
                                        <p:tgtEl>
                                          <p:spTgt spid="350215">
                                            <p:txEl>
                                              <p:pRg st="10" end="10"/>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5" presetClass="entr" presetSubtype="10" fill="hold" grpId="0" nodeType="clickEffect">
                                  <p:stCondLst>
                                    <p:cond delay="0"/>
                                  </p:stCondLst>
                                  <p:childTnLst>
                                    <p:set>
                                      <p:cBhvr>
                                        <p:cTn id="52" dur="1" fill="hold">
                                          <p:stCondLst>
                                            <p:cond delay="0"/>
                                          </p:stCondLst>
                                        </p:cTn>
                                        <p:tgtEl>
                                          <p:spTgt spid="350215">
                                            <p:txEl>
                                              <p:pRg st="11" end="11"/>
                                            </p:txEl>
                                          </p:spTgt>
                                        </p:tgtEl>
                                        <p:attrNameLst>
                                          <p:attrName>style.visibility</p:attrName>
                                        </p:attrNameLst>
                                      </p:cBhvr>
                                      <p:to>
                                        <p:strVal val="visible"/>
                                      </p:to>
                                    </p:set>
                                    <p:animEffect transition="in" filter="checkerboard(across)">
                                      <p:cBhvr>
                                        <p:cTn id="53" dur="500"/>
                                        <p:tgtEl>
                                          <p:spTgt spid="350215">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0215" grpId="0" uiExpand="1"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381000"/>
            <a:ext cx="7772400" cy="5867400"/>
          </a:xfrm>
        </p:spPr>
        <p:txBody>
          <a:bodyPr/>
          <a:lstStyle/>
          <a:p>
            <a:r>
              <a:rPr lang="en-US" dirty="0" smtClean="0"/>
              <a:t>They were themselves satisfied at the consequence for they felt that they were working under less pressure than ever before. In fact regular medical checks showed no signs of cumulative fatigue and absence from work declined by 80 per cent.</a:t>
            </a:r>
          </a:p>
          <a:p>
            <a:endParaRPr lang="en-US" dirty="0" smtClean="0"/>
          </a:p>
          <a:p>
            <a:r>
              <a:rPr lang="en-US" dirty="0" smtClean="0"/>
              <a:t>It was noted too, that each girl had her own technique of putting the component parts of the relay together - sometimes she varied this technique in order to avoid monotony and it was found that the more intelligent the girl, the greater was the number of variations </a:t>
            </a:r>
            <a:endParaRPr lang="en-US" dirty="0"/>
          </a:p>
        </p:txBody>
      </p:sp>
    </p:spTree>
  </p:cSld>
  <p:clrMapOvr>
    <a:masterClrMapping/>
  </p:clrMapOvr>
  <p:transition>
    <p:cut thruBlk="1"/>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The experimental group had considerable freedom of movement. They were not pushed around or bossed by anyone. Under these conditions they developed an increased sense of responsibility and instead of discipline from higher authority being imposed, it came from within the group itself.</a:t>
            </a:r>
          </a:p>
          <a:p>
            <a:pPr>
              <a:buNone/>
            </a:pPr>
            <a:endParaRPr lang="en-US" dirty="0" smtClean="0"/>
          </a:p>
        </p:txBody>
      </p:sp>
    </p:spTree>
  </p:cSld>
  <p:clrMapOvr>
    <a:masterClrMapping/>
  </p:clrMapOvr>
  <p:transition>
    <p:cut thruBlk="1"/>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findings </a:t>
            </a:r>
            <a:br>
              <a:rPr lang="en-US" dirty="0" smtClean="0"/>
            </a:br>
            <a:endParaRPr lang="en-US" dirty="0"/>
          </a:p>
        </p:txBody>
      </p:sp>
      <p:sp>
        <p:nvSpPr>
          <p:cNvPr id="3" name="Content Placeholder 2"/>
          <p:cNvSpPr>
            <a:spLocks noGrp="1"/>
          </p:cNvSpPr>
          <p:nvPr>
            <p:ph idx="1"/>
          </p:nvPr>
        </p:nvSpPr>
        <p:spPr/>
        <p:txBody>
          <a:bodyPr/>
          <a:lstStyle/>
          <a:p>
            <a:r>
              <a:rPr lang="en-US" dirty="0" smtClean="0"/>
              <a:t>To his amazement, Elton Mayo discovered a general upward trend in production, completely independent of any of the changes he made.</a:t>
            </a:r>
          </a:p>
          <a:p>
            <a:r>
              <a:rPr lang="en-US" dirty="0" smtClean="0"/>
              <a:t>His findings didn't mesh with the then current theory (see </a:t>
            </a:r>
            <a:r>
              <a:rPr lang="en-US" dirty="0" smtClean="0">
                <a:hlinkClick r:id="rId3" action="ppaction://hlinkfile"/>
              </a:rPr>
              <a:t>F.W. Taylor</a:t>
            </a:r>
            <a:r>
              <a:rPr lang="en-US" dirty="0" smtClean="0"/>
              <a:t>) of the worker as motivated solely by self-interest. It didn't make sense that productivity would continue to rise gradually when he cut out breaks and returned the women to longer working hours.</a:t>
            </a:r>
          </a:p>
          <a:p>
            <a:pPr>
              <a:buNone/>
            </a:pPr>
            <a:endParaRPr lang="en-US" dirty="0" smtClean="0"/>
          </a:p>
        </p:txBody>
      </p:sp>
    </p:spTree>
  </p:cSld>
  <p:clrMapOvr>
    <a:masterClrMapping/>
  </p:clrMapOvr>
  <p:transition>
    <p:cut thruBlk="1"/>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0"/>
            <a:ext cx="7772400" cy="6248400"/>
          </a:xfrm>
        </p:spPr>
        <p:txBody>
          <a:bodyPr/>
          <a:lstStyle/>
          <a:p>
            <a:r>
              <a:rPr lang="en-US" dirty="0" smtClean="0"/>
              <a:t>Mayo began to look around and realized that the women, exercising a freedom they didn't have on the factory floor, had formed a social atmosphere that also included the observer who tracked their productivity. The talked, they joked. they began to meet socially outside of work</a:t>
            </a:r>
          </a:p>
          <a:p>
            <a:r>
              <a:rPr lang="en-US" dirty="0" smtClean="0"/>
              <a:t>Mayo had discovered a fundamental concept that seems obvious today. Workplaces are social environments and within them, people are motivated by much more than economic self-interest He concluded that all aspects of that industrial environment carried social value</a:t>
            </a:r>
            <a:endParaRPr lang="en-US" dirty="0"/>
          </a:p>
        </p:txBody>
      </p:sp>
    </p:spTree>
  </p:cSld>
  <p:clrMapOvr>
    <a:masterClrMapping/>
  </p:clrMapOvr>
  <p:transition>
    <p:cut thruBlk="1"/>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304800"/>
            <a:ext cx="7772400" cy="5943600"/>
          </a:xfrm>
        </p:spPr>
        <p:txBody>
          <a:bodyPr/>
          <a:lstStyle/>
          <a:p>
            <a:r>
              <a:rPr lang="en-US" dirty="0" smtClean="0"/>
              <a:t>When the women were singled out from the rest of the factory workers, it raised their self-esteem. When they were allowed to have a friendly relationship with their supervisor. they felt happier at work. When he discussed changes in advance with them, they felt like part of the team.</a:t>
            </a:r>
          </a:p>
          <a:p>
            <a:r>
              <a:rPr lang="en-US" dirty="0" smtClean="0"/>
              <a:t> He had secured their cooperation and loyalty; it explained why productivity rose even when he took away their rest breaks.</a:t>
            </a:r>
          </a:p>
          <a:p>
            <a:endParaRPr lang="en-US" dirty="0" smtClean="0"/>
          </a:p>
          <a:p>
            <a:endParaRPr lang="en-US" dirty="0"/>
          </a:p>
        </p:txBody>
      </p:sp>
    </p:spTree>
  </p:cSld>
  <p:clrMapOvr>
    <a:masterClrMapping/>
  </p:clrMapOvr>
  <p:transition>
    <p:cut thruBlk="1"/>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Hawthorne Effect at Work</a:t>
            </a:r>
            <a:br>
              <a:rPr lang="en-US" dirty="0" smtClean="0"/>
            </a:br>
            <a:endParaRPr lang="en-US" dirty="0"/>
          </a:p>
        </p:txBody>
      </p:sp>
      <p:sp>
        <p:nvSpPr>
          <p:cNvPr id="3" name="Content Placeholder 2"/>
          <p:cNvSpPr>
            <a:spLocks noGrp="1"/>
          </p:cNvSpPr>
          <p:nvPr>
            <p:ph idx="1"/>
          </p:nvPr>
        </p:nvSpPr>
        <p:spPr/>
        <p:txBody>
          <a:bodyPr/>
          <a:lstStyle/>
          <a:p>
            <a:r>
              <a:rPr lang="en-US" dirty="0" smtClean="0"/>
              <a:t>Suppose you've taken a management trainee and given her specialized training in management skills she doesn't now possess. Without saving a word, you've given the trainee the feeling that she is so valuable to the organization that you'll spend time and money to develop her skills. She feels she's on a track to the top, and that motivates her to work harder and better. The motivation is independent of any particular skills or knowledge she may have gained from the training session. That's the Hawthorne Effect at work. </a:t>
            </a:r>
            <a:endParaRPr lang="en-US" smtClean="0"/>
          </a:p>
          <a:p>
            <a:endParaRPr lang="en-US"/>
          </a:p>
        </p:txBody>
      </p:sp>
    </p:spTree>
  </p:cSld>
  <p:clrMapOvr>
    <a:masterClrMapping/>
  </p:clrMapOvr>
  <p:transition>
    <p:cut thruBlk="1"/>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r>
              <a:rPr lang="en-US"/>
              <a:t>The Hawthorne Studies</a:t>
            </a:r>
          </a:p>
        </p:txBody>
      </p:sp>
      <p:sp>
        <p:nvSpPr>
          <p:cNvPr id="61443" name="Rectangle 3"/>
          <p:cNvSpPr>
            <a:spLocks noGrp="1" noChangeArrowheads="1"/>
          </p:cNvSpPr>
          <p:nvPr>
            <p:ph type="body" idx="1"/>
          </p:nvPr>
        </p:nvSpPr>
        <p:spPr/>
        <p:txBody>
          <a:bodyPr/>
          <a:lstStyle/>
          <a:p>
            <a:pPr>
              <a:spcBef>
                <a:spcPct val="30000"/>
              </a:spcBef>
            </a:pPr>
            <a:r>
              <a:rPr lang="en-US"/>
              <a:t>A series of productivity experiments conducted at Western Electric from 1927 to 1932.</a:t>
            </a:r>
          </a:p>
          <a:p>
            <a:pPr>
              <a:spcBef>
                <a:spcPct val="30000"/>
              </a:spcBef>
            </a:pPr>
            <a:r>
              <a:rPr lang="en-US"/>
              <a:t>Experimental findings</a:t>
            </a:r>
          </a:p>
          <a:p>
            <a:pPr lvl="1">
              <a:spcBef>
                <a:spcPct val="30000"/>
              </a:spcBef>
            </a:pPr>
            <a:r>
              <a:rPr lang="en-US"/>
              <a:t>Productivity unexpectedly increased under imposed adverse working conditions.</a:t>
            </a:r>
          </a:p>
          <a:p>
            <a:pPr lvl="1">
              <a:spcBef>
                <a:spcPct val="30000"/>
              </a:spcBef>
            </a:pPr>
            <a:r>
              <a:rPr lang="en-US"/>
              <a:t>The effect of incentive plans was less than expected.</a:t>
            </a:r>
          </a:p>
          <a:p>
            <a:pPr>
              <a:spcBef>
                <a:spcPct val="30000"/>
              </a:spcBef>
            </a:pPr>
            <a:r>
              <a:rPr lang="en-US"/>
              <a:t>Research conclusion</a:t>
            </a:r>
          </a:p>
          <a:p>
            <a:pPr lvl="1">
              <a:spcBef>
                <a:spcPct val="30000"/>
              </a:spcBef>
            </a:pPr>
            <a:r>
              <a:rPr lang="en-US"/>
              <a:t>Social norms, group standards and attitudes more strongly influence individual output and work behavior than do monetary incentives.</a:t>
            </a:r>
          </a:p>
        </p:txBody>
      </p:sp>
    </p:spTree>
  </p:cSld>
  <p:clrMapOvr>
    <a:masterClrMapping/>
  </p:clrMapOvr>
  <p:transition>
    <p:cut thruBlk="1"/>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685800" y="457200"/>
            <a:ext cx="7772400" cy="1295400"/>
          </a:xfrm>
        </p:spPr>
        <p:txBody>
          <a:bodyPr>
            <a:normAutofit fontScale="90000"/>
          </a:bodyPr>
          <a:lstStyle/>
          <a:p>
            <a:r>
              <a:rPr lang="en-US" sz="3800" dirty="0"/>
              <a:t>Behavioral Management </a:t>
            </a:r>
            <a:r>
              <a:rPr lang="en-US" sz="3800" dirty="0" err="1" smtClean="0"/>
              <a:t>Theory:</a:t>
            </a:r>
            <a:r>
              <a:rPr lang="en-US" sz="4000" dirty="0" err="1" smtClean="0"/>
              <a:t>Mary</a:t>
            </a:r>
            <a:r>
              <a:rPr lang="en-US" sz="4000" dirty="0" smtClean="0"/>
              <a:t> Parker Follett</a:t>
            </a:r>
            <a:br>
              <a:rPr lang="en-US" sz="4000" dirty="0" smtClean="0"/>
            </a:br>
            <a:endParaRPr lang="en-US" sz="3800" dirty="0"/>
          </a:p>
        </p:txBody>
      </p:sp>
      <p:sp>
        <p:nvSpPr>
          <p:cNvPr id="54275" name="Rectangle 3"/>
          <p:cNvSpPr>
            <a:spLocks noGrp="1" noChangeArrowheads="1"/>
          </p:cNvSpPr>
          <p:nvPr>
            <p:ph type="body" idx="1"/>
          </p:nvPr>
        </p:nvSpPr>
        <p:spPr>
          <a:xfrm>
            <a:off x="685800" y="1905000"/>
            <a:ext cx="8077200" cy="4419600"/>
          </a:xfrm>
        </p:spPr>
        <p:txBody>
          <a:bodyPr>
            <a:normAutofit/>
          </a:bodyPr>
          <a:lstStyle/>
          <a:p>
            <a:r>
              <a:rPr lang="en-US" dirty="0" smtClean="0"/>
              <a:t>A key to effective management was coordination.</a:t>
            </a:r>
          </a:p>
          <a:p>
            <a:r>
              <a:rPr lang="en-US" dirty="0" smtClean="0"/>
              <a:t>Felt that managers needed to coordinate &amp; harmonize group effort rather than force &amp; coerce people.</a:t>
            </a:r>
          </a:p>
          <a:p>
            <a:r>
              <a:rPr lang="en-US" dirty="0" smtClean="0"/>
              <a:t>Believed that management is a continuous, dynamic process.</a:t>
            </a:r>
          </a:p>
          <a:p>
            <a:r>
              <a:rPr lang="en-US" dirty="0" smtClean="0"/>
              <a:t>Felt that the best decisions would be made by people who were closest to the situation.</a:t>
            </a:r>
          </a:p>
          <a:p>
            <a:pPr lvl="1">
              <a:lnSpc>
                <a:spcPct val="90000"/>
              </a:lnSpc>
            </a:pPr>
            <a:r>
              <a:rPr lang="en-US" sz="2600" dirty="0" smtClean="0"/>
              <a:t>This is the heart of the Toyota Production System (TPS)</a:t>
            </a:r>
            <a:endParaRPr lang="en-US" sz="2600" dirty="0"/>
          </a:p>
          <a:p>
            <a:pPr lvl="1">
              <a:buFontTx/>
              <a:buNone/>
            </a:pPr>
            <a:endParaRPr lang="en-US" dirty="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54275">
                                            <p:txEl>
                                              <p:pRg st="0" end="0"/>
                                            </p:txEl>
                                          </p:spTgt>
                                        </p:tgtEl>
                                        <p:attrNameLst>
                                          <p:attrName>style.visibility</p:attrName>
                                        </p:attrNameLst>
                                      </p:cBhvr>
                                      <p:to>
                                        <p:strVal val="visible"/>
                                      </p:to>
                                    </p:set>
                                    <p:animEffect transition="in" filter="checkerboard(across)">
                                      <p:cBhvr>
                                        <p:cTn id="7" dur="500"/>
                                        <p:tgtEl>
                                          <p:spTgt spid="54275">
                                            <p:txEl>
                                              <p:pRg st="0" end="0"/>
                                            </p:txEl>
                                          </p:spTgt>
                                        </p:tgtEl>
                                      </p:cBhvr>
                                    </p:animEffect>
                                  </p:childTnLst>
                                </p:cTn>
                              </p:par>
                            </p:childTnLst>
                          </p:cTn>
                        </p:par>
                        <p:par>
                          <p:cTn id="8" fill="hold">
                            <p:stCondLst>
                              <p:cond delay="500"/>
                            </p:stCondLst>
                            <p:childTnLst>
                              <p:par>
                                <p:cTn id="9" presetID="5" presetClass="entr" presetSubtype="10" fill="hold" grpId="0" nodeType="afterEffect">
                                  <p:stCondLst>
                                    <p:cond delay="0"/>
                                  </p:stCondLst>
                                  <p:childTnLst>
                                    <p:set>
                                      <p:cBhvr>
                                        <p:cTn id="10" dur="1" fill="hold">
                                          <p:stCondLst>
                                            <p:cond delay="0"/>
                                          </p:stCondLst>
                                        </p:cTn>
                                        <p:tgtEl>
                                          <p:spTgt spid="54275">
                                            <p:txEl>
                                              <p:pRg st="1" end="1"/>
                                            </p:txEl>
                                          </p:spTgt>
                                        </p:tgtEl>
                                        <p:attrNameLst>
                                          <p:attrName>style.visibility</p:attrName>
                                        </p:attrNameLst>
                                      </p:cBhvr>
                                      <p:to>
                                        <p:strVal val="visible"/>
                                      </p:to>
                                    </p:set>
                                    <p:animEffect transition="in" filter="checkerboard(across)">
                                      <p:cBhvr>
                                        <p:cTn id="11" dur="500"/>
                                        <p:tgtEl>
                                          <p:spTgt spid="54275">
                                            <p:txEl>
                                              <p:pRg st="1" end="1"/>
                                            </p:txEl>
                                          </p:spTgt>
                                        </p:tgtEl>
                                      </p:cBhvr>
                                    </p:animEffect>
                                  </p:childTnLst>
                                </p:cTn>
                              </p:par>
                            </p:childTnLst>
                          </p:cTn>
                        </p:par>
                        <p:par>
                          <p:cTn id="12" fill="hold">
                            <p:stCondLst>
                              <p:cond delay="1000"/>
                            </p:stCondLst>
                            <p:childTnLst>
                              <p:par>
                                <p:cTn id="13" presetID="5" presetClass="entr" presetSubtype="10" fill="hold" grpId="0" nodeType="afterEffect">
                                  <p:stCondLst>
                                    <p:cond delay="0"/>
                                  </p:stCondLst>
                                  <p:childTnLst>
                                    <p:set>
                                      <p:cBhvr>
                                        <p:cTn id="14" dur="1" fill="hold">
                                          <p:stCondLst>
                                            <p:cond delay="0"/>
                                          </p:stCondLst>
                                        </p:cTn>
                                        <p:tgtEl>
                                          <p:spTgt spid="54275">
                                            <p:txEl>
                                              <p:pRg st="2" end="2"/>
                                            </p:txEl>
                                          </p:spTgt>
                                        </p:tgtEl>
                                        <p:attrNameLst>
                                          <p:attrName>style.visibility</p:attrName>
                                        </p:attrNameLst>
                                      </p:cBhvr>
                                      <p:to>
                                        <p:strVal val="visible"/>
                                      </p:to>
                                    </p:set>
                                    <p:animEffect transition="in" filter="checkerboard(across)">
                                      <p:cBhvr>
                                        <p:cTn id="15" dur="500"/>
                                        <p:tgtEl>
                                          <p:spTgt spid="54275">
                                            <p:txEl>
                                              <p:pRg st="2" end="2"/>
                                            </p:txEl>
                                          </p:spTgt>
                                        </p:tgtEl>
                                      </p:cBhvr>
                                    </p:animEffect>
                                  </p:childTnLst>
                                </p:cTn>
                              </p:par>
                            </p:childTnLst>
                          </p:cTn>
                        </p:par>
                        <p:par>
                          <p:cTn id="16" fill="hold">
                            <p:stCondLst>
                              <p:cond delay="1500"/>
                            </p:stCondLst>
                            <p:childTnLst>
                              <p:par>
                                <p:cTn id="17" presetID="5" presetClass="entr" presetSubtype="10" fill="hold" grpId="0" nodeType="afterEffect">
                                  <p:stCondLst>
                                    <p:cond delay="0"/>
                                  </p:stCondLst>
                                  <p:childTnLst>
                                    <p:set>
                                      <p:cBhvr>
                                        <p:cTn id="18" dur="1" fill="hold">
                                          <p:stCondLst>
                                            <p:cond delay="0"/>
                                          </p:stCondLst>
                                        </p:cTn>
                                        <p:tgtEl>
                                          <p:spTgt spid="54275">
                                            <p:txEl>
                                              <p:pRg st="3" end="3"/>
                                            </p:txEl>
                                          </p:spTgt>
                                        </p:tgtEl>
                                        <p:attrNameLst>
                                          <p:attrName>style.visibility</p:attrName>
                                        </p:attrNameLst>
                                      </p:cBhvr>
                                      <p:to>
                                        <p:strVal val="visible"/>
                                      </p:to>
                                    </p:set>
                                    <p:animEffect transition="in" filter="checkerboard(across)">
                                      <p:cBhvr>
                                        <p:cTn id="19" dur="500"/>
                                        <p:tgtEl>
                                          <p:spTgt spid="54275">
                                            <p:txEl>
                                              <p:pRg st="3" end="3"/>
                                            </p:txEl>
                                          </p:spTgt>
                                        </p:tgtEl>
                                      </p:cBhvr>
                                    </p:animEffect>
                                  </p:childTnLst>
                                </p:cTn>
                              </p:par>
                            </p:childTnLst>
                          </p:cTn>
                        </p:par>
                        <p:par>
                          <p:cTn id="20" fill="hold">
                            <p:stCondLst>
                              <p:cond delay="2000"/>
                            </p:stCondLst>
                            <p:childTnLst>
                              <p:par>
                                <p:cTn id="21" presetID="5" presetClass="entr" presetSubtype="10" fill="hold" grpId="0" nodeType="afterEffect">
                                  <p:stCondLst>
                                    <p:cond delay="0"/>
                                  </p:stCondLst>
                                  <p:childTnLst>
                                    <p:set>
                                      <p:cBhvr>
                                        <p:cTn id="22" dur="1" fill="hold">
                                          <p:stCondLst>
                                            <p:cond delay="0"/>
                                          </p:stCondLst>
                                        </p:cTn>
                                        <p:tgtEl>
                                          <p:spTgt spid="54275">
                                            <p:txEl>
                                              <p:pRg st="4" end="4"/>
                                            </p:txEl>
                                          </p:spTgt>
                                        </p:tgtEl>
                                        <p:attrNameLst>
                                          <p:attrName>style.visibility</p:attrName>
                                        </p:attrNameLst>
                                      </p:cBhvr>
                                      <p:to>
                                        <p:strVal val="visible"/>
                                      </p:to>
                                    </p:set>
                                    <p:animEffect transition="in" filter="checkerboard(across)">
                                      <p:cBhvr>
                                        <p:cTn id="23" dur="500"/>
                                        <p:tgtEl>
                                          <p:spTgt spid="5427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5" grpId="0" uiExpand="1" build="p"/>
    </p:bldLst>
  </p:timing>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Rectangle 2"/>
          <p:cNvSpPr>
            <a:spLocks noGrp="1" noChangeArrowheads="1"/>
          </p:cNvSpPr>
          <p:nvPr>
            <p:ph type="ctrTitle"/>
          </p:nvPr>
        </p:nvSpPr>
        <p:spPr>
          <a:xfrm>
            <a:off x="685800" y="1828800"/>
            <a:ext cx="7772400" cy="1470025"/>
          </a:xfrm>
          <a:noFill/>
          <a:ln/>
        </p:spPr>
        <p:txBody>
          <a:bodyPr lIns="92075" tIns="46038" rIns="92075" bIns="46038" anchor="ctr">
            <a:noAutofit/>
          </a:bodyPr>
          <a:lstStyle/>
          <a:p>
            <a:pPr algn="ctr"/>
            <a:r>
              <a:rPr lang="en-US" sz="2400" dirty="0" smtClean="0"/>
              <a:t>Behavioral management approaches:</a:t>
            </a:r>
            <a:endParaRPr lang="en-US" sz="2400" dirty="0"/>
          </a:p>
        </p:txBody>
      </p:sp>
      <p:sp>
        <p:nvSpPr>
          <p:cNvPr id="33795" name="Rectangle 3"/>
          <p:cNvSpPr>
            <a:spLocks noGrp="1" noChangeArrowheads="1"/>
          </p:cNvSpPr>
          <p:nvPr>
            <p:ph type="subTitle" idx="1"/>
          </p:nvPr>
        </p:nvSpPr>
        <p:spPr>
          <a:xfrm>
            <a:off x="1447800" y="3429000"/>
            <a:ext cx="6400800" cy="1752600"/>
          </a:xfrm>
          <a:noFill/>
          <a:ln/>
        </p:spPr>
        <p:txBody>
          <a:bodyPr lIns="92075" tIns="46038" rIns="92075" bIns="46038"/>
          <a:lstStyle/>
          <a:p>
            <a:pPr>
              <a:lnSpc>
                <a:spcPct val="90000"/>
              </a:lnSpc>
              <a:buNone/>
            </a:pPr>
            <a:r>
              <a:rPr lang="en-US" sz="4400" dirty="0"/>
              <a:t>Maslow’s theory of </a:t>
            </a:r>
            <a:r>
              <a:rPr lang="en-US" sz="4400" dirty="0" smtClean="0"/>
              <a:t>Human Needs</a:t>
            </a:r>
            <a:endParaRPr lang="en-US" sz="4400" dirty="0"/>
          </a:p>
        </p:txBody>
      </p:sp>
    </p:spTree>
  </p:cSld>
  <p:clrMapOvr>
    <a:masterClrMapping/>
  </p:clrMapOvr>
  <p:transition>
    <p:cut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33795">
                                            <p:txEl>
                                              <p:pRg st="0" end="0"/>
                                            </p:txEl>
                                          </p:spTgt>
                                        </p:tgtEl>
                                        <p:attrNameLst>
                                          <p:attrName>style.visibility</p:attrName>
                                        </p:attrNameLst>
                                      </p:cBhvr>
                                      <p:to>
                                        <p:strVal val="visible"/>
                                      </p:to>
                                    </p:set>
                                    <p:animEffect transition="in" filter="dissolve">
                                      <p:cBhvr>
                                        <p:cTn id="7" dur="500"/>
                                        <p:tgtEl>
                                          <p:spTgt spid="3379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build="p" autoUpdateAnimBg="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
          <p:cNvGrpSpPr>
            <a:grpSpLocks/>
          </p:cNvGrpSpPr>
          <p:nvPr/>
        </p:nvGrpSpPr>
        <p:grpSpPr bwMode="auto">
          <a:xfrm>
            <a:off x="312738" y="819150"/>
            <a:ext cx="6521450" cy="5218113"/>
            <a:chOff x="144" y="43"/>
            <a:chExt cx="5472" cy="3413"/>
          </a:xfrm>
        </p:grpSpPr>
        <p:pic>
          <p:nvPicPr>
            <p:cNvPr id="51210" name="Picture 10"/>
            <p:cNvPicPr>
              <a:picLocks noChangeAspect="1" noChangeArrowheads="1"/>
            </p:cNvPicPr>
            <p:nvPr/>
          </p:nvPicPr>
          <p:blipFill>
            <a:blip r:embed="rId3"/>
            <a:srcRect/>
            <a:stretch>
              <a:fillRect/>
            </a:stretch>
          </p:blipFill>
          <p:spPr bwMode="auto">
            <a:xfrm>
              <a:off x="144" y="1820"/>
              <a:ext cx="5472" cy="1636"/>
            </a:xfrm>
            <a:prstGeom prst="rect">
              <a:avLst/>
            </a:prstGeom>
            <a:noFill/>
            <a:ln w="9525">
              <a:noFill/>
              <a:miter lim="800000"/>
              <a:headEnd/>
              <a:tailEnd/>
            </a:ln>
            <a:effectLst/>
          </p:spPr>
        </p:pic>
        <p:sp>
          <p:nvSpPr>
            <p:cNvPr id="51211" name="Pyr1"/>
            <p:cNvSpPr>
              <a:spLocks noEditPoints="1" noChangeArrowheads="1"/>
            </p:cNvSpPr>
            <p:nvPr/>
          </p:nvSpPr>
          <p:spPr bwMode="auto">
            <a:xfrm>
              <a:off x="2409" y="43"/>
              <a:ext cx="942" cy="585"/>
            </a:xfrm>
            <a:custGeom>
              <a:avLst/>
              <a:gdLst>
                <a:gd name="T0" fmla="*/ 10800 w 21600"/>
                <a:gd name="T1" fmla="*/ 0 h 21600"/>
                <a:gd name="T2" fmla="*/ 21600 w 21600"/>
                <a:gd name="T3" fmla="*/ 21600 h 21600"/>
                <a:gd name="T4" fmla="*/ 0 w 21600"/>
                <a:gd name="T5" fmla="*/ 21600 h 21600"/>
                <a:gd name="T6" fmla="*/ 5400 w 21600"/>
                <a:gd name="T7" fmla="*/ 11800 h 21600"/>
                <a:gd name="T8" fmla="*/ 16200 w 21600"/>
                <a:gd name="T9" fmla="*/ 20600 h 21600"/>
              </a:gdLst>
              <a:ahLst/>
              <a:cxnLst>
                <a:cxn ang="0">
                  <a:pos x="T0" y="T1"/>
                </a:cxn>
                <a:cxn ang="0">
                  <a:pos x="T2" y="T3"/>
                </a:cxn>
                <a:cxn ang="0">
                  <a:pos x="T4" y="T5"/>
                </a:cxn>
              </a:cxnLst>
              <a:rect l="T6" t="T7" r="T8" b="T9"/>
              <a:pathLst>
                <a:path w="21600" h="21600">
                  <a:moveTo>
                    <a:pt x="10800" y="0"/>
                  </a:moveTo>
                  <a:lnTo>
                    <a:pt x="21600" y="21600"/>
                  </a:lnTo>
                  <a:lnTo>
                    <a:pt x="0" y="21600"/>
                  </a:lnTo>
                  <a:lnTo>
                    <a:pt x="10800" y="0"/>
                  </a:lnTo>
                  <a:close/>
                </a:path>
              </a:pathLst>
            </a:custGeom>
            <a:solidFill>
              <a:srgbClr val="D8EBB3">
                <a:alpha val="48000"/>
              </a:srgbClr>
            </a:solidFill>
            <a:ln w="9525">
              <a:solidFill>
                <a:srgbClr val="000000"/>
              </a:solidFill>
              <a:miter lim="800000"/>
              <a:headEnd/>
              <a:tailEnd/>
            </a:ln>
          </p:spPr>
          <p:txBody>
            <a:bodyPr/>
            <a:lstStyle/>
            <a:p>
              <a:endParaRPr lang="en-US"/>
            </a:p>
          </p:txBody>
        </p:sp>
        <p:sp>
          <p:nvSpPr>
            <p:cNvPr id="51212" name="Pyr2"/>
            <p:cNvSpPr>
              <a:spLocks noEditPoints="1" noChangeArrowheads="1"/>
            </p:cNvSpPr>
            <p:nvPr/>
          </p:nvSpPr>
          <p:spPr bwMode="auto">
            <a:xfrm>
              <a:off x="1866" y="628"/>
              <a:ext cx="2027" cy="687"/>
            </a:xfrm>
            <a:custGeom>
              <a:avLst/>
              <a:gdLst>
                <a:gd name="T0" fmla="*/ 5787 w 21600"/>
                <a:gd name="T1" fmla="*/ 0 h 21600"/>
                <a:gd name="T2" fmla="*/ 15812 w 21600"/>
                <a:gd name="T3" fmla="*/ 0 h 21600"/>
                <a:gd name="T4" fmla="*/ 21600 w 21600"/>
                <a:gd name="T5" fmla="*/ 21600 h 21600"/>
                <a:gd name="T6" fmla="*/ 0 w 21600"/>
                <a:gd name="T7" fmla="*/ 21600 h 21600"/>
                <a:gd name="T8" fmla="*/ 5787 w 21600"/>
                <a:gd name="T9" fmla="*/ 500 h 21600"/>
                <a:gd name="T10" fmla="*/ 15812 w 21600"/>
                <a:gd name="T11" fmla="*/ 21100 h 21600"/>
              </a:gdLst>
              <a:ahLst/>
              <a:cxnLst>
                <a:cxn ang="0">
                  <a:pos x="T0" y="T1"/>
                </a:cxn>
                <a:cxn ang="0">
                  <a:pos x="T2" y="T3"/>
                </a:cxn>
                <a:cxn ang="0">
                  <a:pos x="T4" y="T5"/>
                </a:cxn>
                <a:cxn ang="0">
                  <a:pos x="T6" y="T7"/>
                </a:cxn>
              </a:cxnLst>
              <a:rect l="T8" t="T9" r="T10" b="T11"/>
              <a:pathLst>
                <a:path w="21600" h="21600">
                  <a:moveTo>
                    <a:pt x="5787" y="0"/>
                  </a:moveTo>
                  <a:lnTo>
                    <a:pt x="15812" y="0"/>
                  </a:lnTo>
                  <a:lnTo>
                    <a:pt x="21600" y="21600"/>
                  </a:lnTo>
                  <a:lnTo>
                    <a:pt x="0" y="21600"/>
                  </a:lnTo>
                  <a:lnTo>
                    <a:pt x="5787" y="0"/>
                  </a:lnTo>
                  <a:close/>
                </a:path>
              </a:pathLst>
            </a:custGeom>
            <a:solidFill>
              <a:srgbClr val="CCCCFF">
                <a:alpha val="48000"/>
              </a:srgbClr>
            </a:solidFill>
            <a:ln w="9525">
              <a:solidFill>
                <a:srgbClr val="000000"/>
              </a:solidFill>
              <a:miter lim="800000"/>
              <a:headEnd/>
              <a:tailEnd/>
            </a:ln>
          </p:spPr>
          <p:txBody>
            <a:bodyPr/>
            <a:lstStyle/>
            <a:p>
              <a:endParaRPr lang="en-US"/>
            </a:p>
          </p:txBody>
        </p:sp>
        <p:sp>
          <p:nvSpPr>
            <p:cNvPr id="51213" name="Pyr3"/>
            <p:cNvSpPr>
              <a:spLocks noEditPoints="1" noChangeArrowheads="1"/>
            </p:cNvSpPr>
            <p:nvPr/>
          </p:nvSpPr>
          <p:spPr bwMode="auto">
            <a:xfrm>
              <a:off x="1327" y="1315"/>
              <a:ext cx="3105" cy="685"/>
            </a:xfrm>
            <a:custGeom>
              <a:avLst/>
              <a:gdLst>
                <a:gd name="T0" fmla="*/ 3768 w 21600"/>
                <a:gd name="T1" fmla="*/ 0 h 21600"/>
                <a:gd name="T2" fmla="*/ 17831 w 21600"/>
                <a:gd name="T3" fmla="*/ 0 h 21600"/>
                <a:gd name="T4" fmla="*/ 21600 w 21600"/>
                <a:gd name="T5" fmla="*/ 21600 h 21600"/>
                <a:gd name="T6" fmla="*/ 0 w 21600"/>
                <a:gd name="T7" fmla="*/ 21600 h 21600"/>
                <a:gd name="T8" fmla="*/ 5287 w 21600"/>
                <a:gd name="T9" fmla="*/ 500 h 21600"/>
                <a:gd name="T10" fmla="*/ 16312 w 21600"/>
                <a:gd name="T11" fmla="*/ 21100 h 21600"/>
              </a:gdLst>
              <a:ahLst/>
              <a:cxnLst>
                <a:cxn ang="0">
                  <a:pos x="T0" y="T1"/>
                </a:cxn>
                <a:cxn ang="0">
                  <a:pos x="T2" y="T3"/>
                </a:cxn>
                <a:cxn ang="0">
                  <a:pos x="T4" y="T5"/>
                </a:cxn>
                <a:cxn ang="0">
                  <a:pos x="T6" y="T7"/>
                </a:cxn>
              </a:cxnLst>
              <a:rect l="T8" t="T9" r="T10" b="T11"/>
              <a:pathLst>
                <a:path w="21600" h="21600">
                  <a:moveTo>
                    <a:pt x="3768" y="0"/>
                  </a:moveTo>
                  <a:lnTo>
                    <a:pt x="17831" y="0"/>
                  </a:lnTo>
                  <a:lnTo>
                    <a:pt x="21600" y="21600"/>
                  </a:lnTo>
                  <a:lnTo>
                    <a:pt x="0" y="21600"/>
                  </a:lnTo>
                  <a:lnTo>
                    <a:pt x="3768" y="0"/>
                  </a:lnTo>
                  <a:close/>
                </a:path>
              </a:pathLst>
            </a:custGeom>
            <a:solidFill>
              <a:srgbClr val="FFBE7D">
                <a:alpha val="48000"/>
              </a:srgbClr>
            </a:solidFill>
            <a:ln w="9525">
              <a:solidFill>
                <a:srgbClr val="000000"/>
              </a:solidFill>
              <a:miter lim="800000"/>
              <a:headEnd/>
              <a:tailEnd/>
            </a:ln>
          </p:spPr>
          <p:txBody>
            <a:bodyPr/>
            <a:lstStyle/>
            <a:p>
              <a:endParaRPr lang="en-US"/>
            </a:p>
          </p:txBody>
        </p:sp>
        <p:sp>
          <p:nvSpPr>
            <p:cNvPr id="51214" name="Pyr4"/>
            <p:cNvSpPr>
              <a:spLocks noEditPoints="1" noChangeArrowheads="1"/>
            </p:cNvSpPr>
            <p:nvPr/>
          </p:nvSpPr>
          <p:spPr bwMode="auto">
            <a:xfrm>
              <a:off x="780" y="2000"/>
              <a:ext cx="4200" cy="686"/>
            </a:xfrm>
            <a:custGeom>
              <a:avLst/>
              <a:gdLst>
                <a:gd name="T0" fmla="*/ 2793 w 21600"/>
                <a:gd name="T1" fmla="*/ 0 h 21600"/>
                <a:gd name="T2" fmla="*/ 18806 w 21600"/>
                <a:gd name="T3" fmla="*/ 0 h 21600"/>
                <a:gd name="T4" fmla="*/ 21600 w 21600"/>
                <a:gd name="T5" fmla="*/ 21600 h 21600"/>
                <a:gd name="T6" fmla="*/ 0 w 21600"/>
                <a:gd name="T7" fmla="*/ 21600 h 21600"/>
                <a:gd name="T8" fmla="*/ 3287 w 21600"/>
                <a:gd name="T9" fmla="*/ 500 h 21600"/>
                <a:gd name="T10" fmla="*/ 17312 w 21600"/>
                <a:gd name="T11" fmla="*/ 21100 h 21600"/>
              </a:gdLst>
              <a:ahLst/>
              <a:cxnLst>
                <a:cxn ang="0">
                  <a:pos x="T0" y="T1"/>
                </a:cxn>
                <a:cxn ang="0">
                  <a:pos x="T2" y="T3"/>
                </a:cxn>
                <a:cxn ang="0">
                  <a:pos x="T4" y="T5"/>
                </a:cxn>
                <a:cxn ang="0">
                  <a:pos x="T6" y="T7"/>
                </a:cxn>
              </a:cxnLst>
              <a:rect l="T8" t="T9" r="T10" b="T11"/>
              <a:pathLst>
                <a:path w="21600" h="21600">
                  <a:moveTo>
                    <a:pt x="2793" y="0"/>
                  </a:moveTo>
                  <a:lnTo>
                    <a:pt x="18806" y="0"/>
                  </a:lnTo>
                  <a:lnTo>
                    <a:pt x="21600" y="21600"/>
                  </a:lnTo>
                  <a:lnTo>
                    <a:pt x="0" y="21600"/>
                  </a:lnTo>
                  <a:lnTo>
                    <a:pt x="2793" y="0"/>
                  </a:lnTo>
                  <a:close/>
                </a:path>
              </a:pathLst>
            </a:custGeom>
            <a:solidFill>
              <a:srgbClr val="FFFF99">
                <a:alpha val="48000"/>
              </a:srgbClr>
            </a:solidFill>
            <a:ln w="9525">
              <a:solidFill>
                <a:srgbClr val="000000"/>
              </a:solidFill>
              <a:miter lim="800000"/>
              <a:headEnd/>
              <a:tailEnd/>
            </a:ln>
          </p:spPr>
          <p:txBody>
            <a:bodyPr/>
            <a:lstStyle/>
            <a:p>
              <a:endParaRPr lang="en-US"/>
            </a:p>
          </p:txBody>
        </p:sp>
      </p:grpSp>
      <p:sp>
        <p:nvSpPr>
          <p:cNvPr id="51202" name="Rectangle 2"/>
          <p:cNvSpPr>
            <a:spLocks noGrp="1" noChangeArrowheads="1"/>
          </p:cNvSpPr>
          <p:nvPr>
            <p:ph type="title"/>
          </p:nvPr>
        </p:nvSpPr>
        <p:spPr>
          <a:xfrm>
            <a:off x="814388" y="5083175"/>
            <a:ext cx="5449887" cy="595313"/>
          </a:xfrm>
        </p:spPr>
        <p:txBody>
          <a:bodyPr/>
          <a:lstStyle/>
          <a:p>
            <a:r>
              <a:rPr lang="en-US" sz="3600" b="1">
                <a:solidFill>
                  <a:srgbClr val="663300"/>
                </a:solidFill>
              </a:rPr>
              <a:t>Physiological</a:t>
            </a:r>
            <a:r>
              <a:rPr lang="en-US" sz="3600" b="1">
                <a:solidFill>
                  <a:schemeClr val="tx2"/>
                </a:solidFill>
              </a:rPr>
              <a:t> </a:t>
            </a:r>
            <a:r>
              <a:rPr lang="en-US" sz="3600" b="1">
                <a:solidFill>
                  <a:srgbClr val="663300"/>
                </a:solidFill>
              </a:rPr>
              <a:t>Needs</a:t>
            </a:r>
          </a:p>
        </p:txBody>
      </p:sp>
      <p:sp>
        <p:nvSpPr>
          <p:cNvPr id="51204" name="Rectangle 4"/>
          <p:cNvSpPr>
            <a:spLocks noGrp="1" noChangeArrowheads="1"/>
          </p:cNvSpPr>
          <p:nvPr>
            <p:ph type="body" sz="half" idx="1"/>
          </p:nvPr>
        </p:nvSpPr>
        <p:spPr>
          <a:xfrm>
            <a:off x="5938838" y="1878013"/>
            <a:ext cx="1992312" cy="2389187"/>
          </a:xfrm>
        </p:spPr>
        <p:txBody>
          <a:bodyPr/>
          <a:lstStyle/>
          <a:p>
            <a:pPr>
              <a:spcBef>
                <a:spcPct val="40000"/>
              </a:spcBef>
            </a:pPr>
            <a:r>
              <a:rPr lang="en-US" dirty="0"/>
              <a:t>Food</a:t>
            </a:r>
          </a:p>
          <a:p>
            <a:pPr>
              <a:spcBef>
                <a:spcPct val="40000"/>
              </a:spcBef>
            </a:pPr>
            <a:r>
              <a:rPr lang="en-US" dirty="0"/>
              <a:t>Air</a:t>
            </a:r>
          </a:p>
          <a:p>
            <a:pPr>
              <a:spcBef>
                <a:spcPct val="40000"/>
              </a:spcBef>
            </a:pPr>
            <a:r>
              <a:rPr lang="en-US" dirty="0"/>
              <a:t>Water</a:t>
            </a:r>
          </a:p>
          <a:p>
            <a:pPr>
              <a:spcBef>
                <a:spcPct val="40000"/>
              </a:spcBef>
            </a:pPr>
            <a:r>
              <a:rPr lang="en-US" dirty="0" smtClean="0"/>
              <a:t>Clothing</a:t>
            </a:r>
            <a:endParaRPr lang="en-US" dirty="0"/>
          </a:p>
          <a:p>
            <a:pPr>
              <a:buFont typeface="Wingdings" pitchFamily="2" charset="2"/>
              <a:buNone/>
            </a:pPr>
            <a:endParaRPr lang="en-US" sz="2400" dirty="0"/>
          </a:p>
        </p:txBody>
      </p:sp>
      <p:pic>
        <p:nvPicPr>
          <p:cNvPr id="51206" name="Picture 6" descr="Untitled-4"/>
          <p:cNvPicPr>
            <a:picLocks noGrp="1" noChangeAspect="1" noChangeArrowheads="1"/>
          </p:cNvPicPr>
          <p:nvPr>
            <p:ph sz="quarter" idx="2"/>
          </p:nvPr>
        </p:nvPicPr>
        <p:blipFill>
          <a:blip r:embed="rId4"/>
          <a:srcRect/>
          <a:stretch>
            <a:fillRect/>
          </a:stretch>
        </p:blipFill>
        <p:spPr>
          <a:xfrm>
            <a:off x="3089275" y="3189288"/>
            <a:ext cx="2293938" cy="1763712"/>
          </a:xfrm>
          <a:noFill/>
          <a:ln/>
        </p:spPr>
      </p:pic>
      <p:pic>
        <p:nvPicPr>
          <p:cNvPr id="51208" name="Picture 8" descr="j0215525"/>
          <p:cNvPicPr>
            <a:picLocks noGrp="1" noChangeAspect="1" noChangeArrowheads="1"/>
          </p:cNvPicPr>
          <p:nvPr>
            <p:ph sz="quarter" idx="3"/>
          </p:nvPr>
        </p:nvPicPr>
        <p:blipFill>
          <a:blip r:embed="rId5"/>
          <a:srcRect/>
          <a:stretch>
            <a:fillRect/>
          </a:stretch>
        </p:blipFill>
        <p:spPr>
          <a:xfrm>
            <a:off x="2035175" y="2890838"/>
            <a:ext cx="1309688" cy="1839912"/>
          </a:xfrm>
          <a:noFill/>
          <a:ln/>
        </p:spPr>
      </p:pic>
      <p:sp>
        <p:nvSpPr>
          <p:cNvPr id="51216" name="Text Box 16"/>
          <p:cNvSpPr txBox="1">
            <a:spLocks noChangeArrowheads="1"/>
          </p:cNvSpPr>
          <p:nvPr/>
        </p:nvSpPr>
        <p:spPr bwMode="auto">
          <a:xfrm>
            <a:off x="4787900" y="1046163"/>
            <a:ext cx="4356100" cy="641350"/>
          </a:xfrm>
          <a:prstGeom prst="rect">
            <a:avLst/>
          </a:prstGeom>
          <a:noFill/>
          <a:ln w="9525">
            <a:noFill/>
            <a:miter lim="800000"/>
            <a:headEnd/>
            <a:tailEnd/>
          </a:ln>
          <a:effectLst/>
        </p:spPr>
        <p:txBody>
          <a:bodyPr>
            <a:spAutoFit/>
          </a:bodyPr>
          <a:lstStyle/>
          <a:p>
            <a:pPr algn="ctr">
              <a:spcBef>
                <a:spcPct val="50000"/>
              </a:spcBef>
            </a:pPr>
            <a:r>
              <a:rPr lang="en-US" sz="3600" u="sng"/>
              <a:t>Basic Human Needs</a:t>
            </a:r>
          </a:p>
        </p:txBody>
      </p:sp>
    </p:spTree>
  </p:cSld>
  <p:clrMapOvr>
    <a:masterClrMapping/>
  </p:clrMapOvr>
  <p:transition spd="med" advClick="0">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withEffect">
                                  <p:stCondLst>
                                    <p:cond delay="0"/>
                                  </p:stCondLst>
                                  <p:childTnLst>
                                    <p:animEffect transition="out" filter="fade">
                                      <p:cBhvr>
                                        <p:cTn id="6" dur="500" tmFilter="0, 0; .2, .5; .8, .5; 1, 0"/>
                                        <p:tgtEl>
                                          <p:spTgt spid="51202"/>
                                        </p:tgtEl>
                                      </p:cBhvr>
                                    </p:animEffect>
                                    <p:animScale>
                                      <p:cBhvr>
                                        <p:cTn id="7" dur="250" autoRev="1" fill="hold"/>
                                        <p:tgtEl>
                                          <p:spTgt spid="51202"/>
                                        </p:tgtEl>
                                      </p:cBhvr>
                                      <p:by x="105000" y="105000"/>
                                    </p:animScale>
                                  </p:childTnLst>
                                </p:cTn>
                              </p:par>
                            </p:childTnLst>
                          </p:cTn>
                        </p:par>
                        <p:par>
                          <p:cTn id="8" fill="hold">
                            <p:stCondLst>
                              <p:cond delay="500"/>
                            </p:stCondLst>
                            <p:childTnLst>
                              <p:par>
                                <p:cTn id="9" presetID="1" presetClass="entr" presetSubtype="0" fill="hold" grpId="0" nodeType="afterEffect">
                                  <p:stCondLst>
                                    <p:cond delay="1000"/>
                                  </p:stCondLst>
                                  <p:childTnLst>
                                    <p:set>
                                      <p:cBhvr>
                                        <p:cTn id="10" dur="1" fill="hold">
                                          <p:stCondLst>
                                            <p:cond delay="0"/>
                                          </p:stCondLst>
                                        </p:cTn>
                                        <p:tgtEl>
                                          <p:spTgt spid="51216"/>
                                        </p:tgtEl>
                                        <p:attrNameLst>
                                          <p:attrName>style.visibility</p:attrName>
                                        </p:attrNameLst>
                                      </p:cBhvr>
                                      <p:to>
                                        <p:strVal val="visible"/>
                                      </p:to>
                                    </p:set>
                                  </p:childTnLst>
                                </p:cTn>
                              </p:par>
                              <p:par>
                                <p:cTn id="11" presetID="1" presetClass="entr" presetSubtype="0" fill="hold" nodeType="withEffect">
                                  <p:stCondLst>
                                    <p:cond delay="1000"/>
                                  </p:stCondLst>
                                  <p:childTnLst>
                                    <p:set>
                                      <p:cBhvr>
                                        <p:cTn id="12" dur="1" fill="hold">
                                          <p:stCondLst>
                                            <p:cond delay="0"/>
                                          </p:stCondLst>
                                        </p:cTn>
                                        <p:tgtEl>
                                          <p:spTgt spid="51204">
                                            <p:txEl>
                                              <p:pRg st="0" end="0"/>
                                            </p:txEl>
                                          </p:spTgt>
                                        </p:tgtEl>
                                        <p:attrNameLst>
                                          <p:attrName>style.visibility</p:attrName>
                                        </p:attrNameLst>
                                      </p:cBhvr>
                                      <p:to>
                                        <p:strVal val="visible"/>
                                      </p:to>
                                    </p:set>
                                  </p:childTnLst>
                                </p:cTn>
                              </p:par>
                              <p:par>
                                <p:cTn id="13" presetID="1" presetClass="entr" presetSubtype="0" fill="hold" nodeType="withEffect">
                                  <p:stCondLst>
                                    <p:cond delay="1000"/>
                                  </p:stCondLst>
                                  <p:childTnLst>
                                    <p:set>
                                      <p:cBhvr>
                                        <p:cTn id="14" dur="1" fill="hold">
                                          <p:stCondLst>
                                            <p:cond delay="0"/>
                                          </p:stCondLst>
                                        </p:cTn>
                                        <p:tgtEl>
                                          <p:spTgt spid="51204">
                                            <p:txEl>
                                              <p:pRg st="1" end="1"/>
                                            </p:txEl>
                                          </p:spTgt>
                                        </p:tgtEl>
                                        <p:attrNameLst>
                                          <p:attrName>style.visibility</p:attrName>
                                        </p:attrNameLst>
                                      </p:cBhvr>
                                      <p:to>
                                        <p:strVal val="visible"/>
                                      </p:to>
                                    </p:set>
                                  </p:childTnLst>
                                </p:cTn>
                              </p:par>
                              <p:par>
                                <p:cTn id="15" presetID="1" presetClass="entr" presetSubtype="0" fill="hold" nodeType="withEffect">
                                  <p:stCondLst>
                                    <p:cond delay="1000"/>
                                  </p:stCondLst>
                                  <p:childTnLst>
                                    <p:set>
                                      <p:cBhvr>
                                        <p:cTn id="16" dur="1" fill="hold">
                                          <p:stCondLst>
                                            <p:cond delay="0"/>
                                          </p:stCondLst>
                                        </p:cTn>
                                        <p:tgtEl>
                                          <p:spTgt spid="51204">
                                            <p:txEl>
                                              <p:pRg st="2" end="2"/>
                                            </p:txEl>
                                          </p:spTgt>
                                        </p:tgtEl>
                                        <p:attrNameLst>
                                          <p:attrName>style.visibility</p:attrName>
                                        </p:attrNameLst>
                                      </p:cBhvr>
                                      <p:to>
                                        <p:strVal val="visible"/>
                                      </p:to>
                                    </p:set>
                                  </p:childTnLst>
                                </p:cTn>
                              </p:par>
                              <p:par>
                                <p:cTn id="17" presetID="1" presetClass="entr" presetSubtype="0" fill="hold" nodeType="withEffect">
                                  <p:stCondLst>
                                    <p:cond delay="1000"/>
                                  </p:stCondLst>
                                  <p:childTnLst>
                                    <p:set>
                                      <p:cBhvr>
                                        <p:cTn id="18" dur="1" fill="hold">
                                          <p:stCondLst>
                                            <p:cond delay="0"/>
                                          </p:stCondLst>
                                        </p:cTn>
                                        <p:tgtEl>
                                          <p:spTgt spid="5120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2" grpId="0"/>
      <p:bldP spid="5121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AutoShape 2"/>
          <p:cNvSpPr>
            <a:spLocks noChangeArrowheads="1"/>
          </p:cNvSpPr>
          <p:nvPr/>
        </p:nvSpPr>
        <p:spPr bwMode="auto">
          <a:xfrm>
            <a:off x="611188" y="1844675"/>
            <a:ext cx="7848600" cy="4024313"/>
          </a:xfrm>
          <a:prstGeom prst="plaque">
            <a:avLst>
              <a:gd name="adj" fmla="val 16667"/>
            </a:avLst>
          </a:prstGeom>
          <a:solidFill>
            <a:schemeClr val="accent3">
              <a:lumMod val="85000"/>
            </a:schemeClr>
          </a:solidFill>
          <a:ln w="28575">
            <a:solidFill>
              <a:srgbClr val="008000"/>
            </a:solidFill>
            <a:miter lim="800000"/>
            <a:headEnd/>
            <a:tailEnd/>
          </a:ln>
          <a:effectLst/>
        </p:spPr>
        <p:txBody>
          <a:bodyPr wrap="none" anchor="ctr"/>
          <a:lstStyle/>
          <a:p>
            <a:endParaRPr lang="en-US"/>
          </a:p>
        </p:txBody>
      </p:sp>
      <p:sp>
        <p:nvSpPr>
          <p:cNvPr id="188419" name="Text Box 3"/>
          <p:cNvSpPr txBox="1">
            <a:spLocks noChangeArrowheads="1"/>
          </p:cNvSpPr>
          <p:nvPr/>
        </p:nvSpPr>
        <p:spPr bwMode="auto">
          <a:xfrm>
            <a:off x="1187450" y="692150"/>
            <a:ext cx="3702050" cy="550863"/>
          </a:xfrm>
          <a:prstGeom prst="rect">
            <a:avLst/>
          </a:prstGeom>
          <a:solidFill>
            <a:srgbClr val="008000"/>
          </a:solidFill>
          <a:ln w="31750">
            <a:solidFill>
              <a:srgbClr val="FFFF99"/>
            </a:solidFill>
            <a:miter lim="800000"/>
            <a:headEnd/>
            <a:tailEnd/>
          </a:ln>
          <a:effectLst/>
        </p:spPr>
        <p:txBody>
          <a:bodyPr wrap="none">
            <a:spAutoFit/>
          </a:bodyPr>
          <a:lstStyle/>
          <a:p>
            <a:r>
              <a:rPr kumimoji="0" lang="en-US" sz="2800" b="1">
                <a:solidFill>
                  <a:srgbClr val="FFFFCC"/>
                </a:solidFill>
                <a:latin typeface="Times New Roman" pitchFamily="18" charset="0"/>
              </a:rPr>
              <a:t>Scientific Management</a:t>
            </a:r>
          </a:p>
        </p:txBody>
      </p:sp>
      <p:pic>
        <p:nvPicPr>
          <p:cNvPr id="188420" name="Picture 4" descr="j0237412"/>
          <p:cNvPicPr>
            <a:picLocks noChangeAspect="1" noChangeArrowheads="1"/>
          </p:cNvPicPr>
          <p:nvPr/>
        </p:nvPicPr>
        <p:blipFill>
          <a:blip r:embed="rId3"/>
          <a:srcRect/>
          <a:stretch>
            <a:fillRect/>
          </a:stretch>
        </p:blipFill>
        <p:spPr bwMode="auto">
          <a:xfrm>
            <a:off x="6300788" y="404813"/>
            <a:ext cx="1733550" cy="1065212"/>
          </a:xfrm>
          <a:prstGeom prst="rect">
            <a:avLst/>
          </a:prstGeom>
          <a:noFill/>
        </p:spPr>
      </p:pic>
      <p:sp>
        <p:nvSpPr>
          <p:cNvPr id="188421" name="Text Box 5"/>
          <p:cNvSpPr txBox="1">
            <a:spLocks noChangeArrowheads="1"/>
          </p:cNvSpPr>
          <p:nvPr/>
        </p:nvSpPr>
        <p:spPr bwMode="auto">
          <a:xfrm>
            <a:off x="1331913" y="1989138"/>
            <a:ext cx="2713037" cy="519112"/>
          </a:xfrm>
          <a:prstGeom prst="rect">
            <a:avLst/>
          </a:prstGeom>
          <a:noFill/>
          <a:ln w="9525">
            <a:noFill/>
            <a:miter lim="800000"/>
            <a:headEnd/>
            <a:tailEnd/>
          </a:ln>
          <a:effectLst/>
        </p:spPr>
        <p:txBody>
          <a:bodyPr wrap="none">
            <a:spAutoFit/>
          </a:bodyPr>
          <a:lstStyle/>
          <a:p>
            <a:pPr>
              <a:buFont typeface="Wingdings" pitchFamily="2" charset="2"/>
              <a:buChar char="v"/>
            </a:pPr>
            <a:r>
              <a:rPr kumimoji="0" lang="en-US" sz="2800" b="1">
                <a:solidFill>
                  <a:srgbClr val="008000"/>
                </a:solidFill>
                <a:latin typeface="Times New Roman" pitchFamily="18" charset="0"/>
              </a:rPr>
              <a:t> The Gilbreths</a:t>
            </a:r>
          </a:p>
        </p:txBody>
      </p:sp>
      <p:sp>
        <p:nvSpPr>
          <p:cNvPr id="188422" name="Text Box 6"/>
          <p:cNvSpPr txBox="1">
            <a:spLocks noChangeArrowheads="1"/>
          </p:cNvSpPr>
          <p:nvPr/>
        </p:nvSpPr>
        <p:spPr bwMode="auto">
          <a:xfrm>
            <a:off x="1763713" y="2492375"/>
            <a:ext cx="5937250" cy="1644650"/>
          </a:xfrm>
          <a:prstGeom prst="rect">
            <a:avLst/>
          </a:prstGeom>
          <a:noFill/>
          <a:ln w="9525">
            <a:noFill/>
            <a:miter lim="800000"/>
            <a:headEnd/>
            <a:tailEnd/>
          </a:ln>
          <a:effectLst/>
        </p:spPr>
        <p:txBody>
          <a:bodyPr>
            <a:spAutoFit/>
          </a:bodyPr>
          <a:lstStyle/>
          <a:p>
            <a:pPr marL="350838" indent="-350838">
              <a:spcAft>
                <a:spcPct val="25000"/>
              </a:spcAft>
              <a:buFont typeface="Wingdings" pitchFamily="2" charset="2"/>
              <a:buChar char="§"/>
            </a:pPr>
            <a:r>
              <a:rPr kumimoji="0" lang="en-US" sz="2400" b="1">
                <a:solidFill>
                  <a:srgbClr val="008000"/>
                </a:solidFill>
                <a:latin typeface="Times New Roman" pitchFamily="18" charset="0"/>
              </a:rPr>
              <a:t>Frank Gilbreth used motion pictures</a:t>
            </a:r>
            <a:br>
              <a:rPr kumimoji="0" lang="en-US" sz="2400" b="1">
                <a:solidFill>
                  <a:srgbClr val="008000"/>
                </a:solidFill>
                <a:latin typeface="Times New Roman" pitchFamily="18" charset="0"/>
              </a:rPr>
            </a:br>
            <a:r>
              <a:rPr kumimoji="0" lang="en-US" sz="2400" b="1">
                <a:solidFill>
                  <a:srgbClr val="008000"/>
                </a:solidFill>
                <a:latin typeface="Times New Roman" pitchFamily="18" charset="0"/>
              </a:rPr>
              <a:t>to analyze workers’ motions</a:t>
            </a:r>
          </a:p>
          <a:p>
            <a:pPr marL="350838" indent="-350838">
              <a:spcAft>
                <a:spcPct val="25000"/>
              </a:spcAft>
              <a:buFont typeface="Wingdings" pitchFamily="2" charset="2"/>
              <a:buChar char="§"/>
            </a:pPr>
            <a:r>
              <a:rPr kumimoji="0" lang="en-US" sz="2400" b="1">
                <a:solidFill>
                  <a:srgbClr val="008000"/>
                </a:solidFill>
                <a:latin typeface="Times New Roman" pitchFamily="18" charset="0"/>
              </a:rPr>
              <a:t>Lillian Gilbreth championed protecting workers from unsafe working conditions</a:t>
            </a:r>
          </a:p>
        </p:txBody>
      </p:sp>
      <p:sp>
        <p:nvSpPr>
          <p:cNvPr id="188423" name="Text Box 7"/>
          <p:cNvSpPr txBox="1">
            <a:spLocks noChangeArrowheads="1"/>
          </p:cNvSpPr>
          <p:nvPr/>
        </p:nvSpPr>
        <p:spPr bwMode="auto">
          <a:xfrm>
            <a:off x="1331913" y="4221163"/>
            <a:ext cx="2536825" cy="519112"/>
          </a:xfrm>
          <a:prstGeom prst="rect">
            <a:avLst/>
          </a:prstGeom>
          <a:noFill/>
          <a:ln w="9525">
            <a:noFill/>
            <a:miter lim="800000"/>
            <a:headEnd/>
            <a:tailEnd/>
          </a:ln>
          <a:effectLst/>
        </p:spPr>
        <p:txBody>
          <a:bodyPr wrap="none">
            <a:spAutoFit/>
          </a:bodyPr>
          <a:lstStyle/>
          <a:p>
            <a:pPr>
              <a:buFont typeface="Wingdings" pitchFamily="2" charset="2"/>
              <a:buChar char="v"/>
            </a:pPr>
            <a:r>
              <a:rPr kumimoji="0" lang="en-US" sz="2800" b="1">
                <a:solidFill>
                  <a:srgbClr val="008000"/>
                </a:solidFill>
                <a:latin typeface="Times New Roman" pitchFamily="18" charset="0"/>
              </a:rPr>
              <a:t> Henry Gantt</a:t>
            </a:r>
          </a:p>
        </p:txBody>
      </p:sp>
      <p:sp>
        <p:nvSpPr>
          <p:cNvPr id="188424" name="Text Box 8"/>
          <p:cNvSpPr txBox="1">
            <a:spLocks noChangeArrowheads="1"/>
          </p:cNvSpPr>
          <p:nvPr/>
        </p:nvSpPr>
        <p:spPr bwMode="auto">
          <a:xfrm>
            <a:off x="1763713" y="4797425"/>
            <a:ext cx="5799137" cy="822325"/>
          </a:xfrm>
          <a:prstGeom prst="rect">
            <a:avLst/>
          </a:prstGeom>
          <a:noFill/>
          <a:ln w="9525">
            <a:noFill/>
            <a:miter lim="800000"/>
            <a:headEnd/>
            <a:tailEnd/>
          </a:ln>
          <a:effectLst/>
        </p:spPr>
        <p:txBody>
          <a:bodyPr>
            <a:spAutoFit/>
          </a:bodyPr>
          <a:lstStyle/>
          <a:p>
            <a:pPr marL="350838" indent="-350838">
              <a:buFont typeface="Wingdings" pitchFamily="2" charset="2"/>
              <a:buChar char="§"/>
            </a:pPr>
            <a:r>
              <a:rPr kumimoji="0" lang="en-US" sz="2400" b="1">
                <a:solidFill>
                  <a:srgbClr val="008000"/>
                </a:solidFill>
                <a:latin typeface="Times New Roman" pitchFamily="18" charset="0"/>
              </a:rPr>
              <a:t>Focused on control systems for production scheduling (Gantt Chart)</a:t>
            </a:r>
          </a:p>
        </p:txBody>
      </p:sp>
      <p:pic>
        <p:nvPicPr>
          <p:cNvPr id="188425" name="Picture 9" descr="MMj03033390000[1]"/>
          <p:cNvPicPr>
            <a:picLocks noChangeAspect="1" noChangeArrowheads="1" noCrop="1"/>
          </p:cNvPicPr>
          <p:nvPr/>
        </p:nvPicPr>
        <p:blipFill>
          <a:blip r:embed="rId4"/>
          <a:srcRect/>
          <a:stretch>
            <a:fillRect/>
          </a:stretch>
        </p:blipFill>
        <p:spPr bwMode="auto">
          <a:xfrm>
            <a:off x="7189788" y="2522538"/>
            <a:ext cx="1046162" cy="776287"/>
          </a:xfrm>
          <a:prstGeom prst="rect">
            <a:avLst/>
          </a:prstGeom>
          <a:noFill/>
        </p:spPr>
      </p:pic>
      <p:pic>
        <p:nvPicPr>
          <p:cNvPr id="188426" name="Picture 10" descr="j0283768"/>
          <p:cNvPicPr>
            <a:picLocks noChangeAspect="1" noChangeArrowheads="1" noCrop="1"/>
          </p:cNvPicPr>
          <p:nvPr/>
        </p:nvPicPr>
        <p:blipFill>
          <a:blip r:embed="rId5"/>
          <a:srcRect/>
          <a:stretch>
            <a:fillRect/>
          </a:stretch>
        </p:blipFill>
        <p:spPr bwMode="auto">
          <a:xfrm>
            <a:off x="7218363" y="4962525"/>
            <a:ext cx="923925" cy="952500"/>
          </a:xfrm>
          <a:prstGeom prst="rect">
            <a:avLst/>
          </a:prstGeom>
          <a:noFill/>
        </p:spPr>
      </p:pic>
      <p:pic>
        <p:nvPicPr>
          <p:cNvPr id="188427" name="Picture 11" descr="MCBD06719_0000[1]"/>
          <p:cNvPicPr>
            <a:picLocks noChangeAspect="1" noChangeArrowheads="1"/>
          </p:cNvPicPr>
          <p:nvPr/>
        </p:nvPicPr>
        <p:blipFill>
          <a:blip r:embed="rId6"/>
          <a:srcRect/>
          <a:stretch>
            <a:fillRect/>
          </a:stretch>
        </p:blipFill>
        <p:spPr bwMode="auto">
          <a:xfrm>
            <a:off x="7529513" y="3394075"/>
            <a:ext cx="1085850" cy="1017588"/>
          </a:xfrm>
          <a:prstGeom prst="rect">
            <a:avLst/>
          </a:prstGeom>
          <a:noFill/>
        </p:spPr>
      </p:pic>
    </p:spTree>
  </p:cSld>
  <p:clrMapOvr>
    <a:masterClrMapping/>
  </p:clrMapOvr>
  <p:transition spd="med">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2" fill="hold" grpId="0" nodeType="clickEffect">
                                  <p:stCondLst>
                                    <p:cond delay="0"/>
                                  </p:stCondLst>
                                  <p:childTnLst>
                                    <p:set>
                                      <p:cBhvr>
                                        <p:cTn id="6" dur="1" fill="hold">
                                          <p:stCondLst>
                                            <p:cond delay="0"/>
                                          </p:stCondLst>
                                        </p:cTn>
                                        <p:tgtEl>
                                          <p:spTgt spid="188419"/>
                                        </p:tgtEl>
                                        <p:attrNameLst>
                                          <p:attrName>style.visibility</p:attrName>
                                        </p:attrNameLst>
                                      </p:cBhvr>
                                      <p:to>
                                        <p:strVal val="visible"/>
                                      </p:to>
                                    </p:set>
                                    <p:anim calcmode="lin" valueType="num">
                                      <p:cBhvr additive="base">
                                        <p:cTn id="7" dur="2000" fill="hold"/>
                                        <p:tgtEl>
                                          <p:spTgt spid="188419"/>
                                        </p:tgtEl>
                                        <p:attrNameLst>
                                          <p:attrName>ppt_x</p:attrName>
                                        </p:attrNameLst>
                                      </p:cBhvr>
                                      <p:tavLst>
                                        <p:tav tm="0">
                                          <p:val>
                                            <p:strVal val="1+#ppt_w/2"/>
                                          </p:val>
                                        </p:tav>
                                        <p:tav tm="100000">
                                          <p:val>
                                            <p:strVal val="#ppt_x"/>
                                          </p:val>
                                        </p:tav>
                                      </p:tavLst>
                                    </p:anim>
                                    <p:anim calcmode="lin" valueType="num">
                                      <p:cBhvr additive="base">
                                        <p:cTn id="8" dur="2000" fill="hold"/>
                                        <p:tgtEl>
                                          <p:spTgt spid="188419"/>
                                        </p:tgtEl>
                                        <p:attrNameLst>
                                          <p:attrName>ppt_y</p:attrName>
                                        </p:attrNameLst>
                                      </p:cBhvr>
                                      <p:tavLst>
                                        <p:tav tm="0">
                                          <p:val>
                                            <p:strVal val="#ppt_y"/>
                                          </p:val>
                                        </p:tav>
                                        <p:tav tm="100000">
                                          <p:val>
                                            <p:strVal val="#ppt_y"/>
                                          </p:val>
                                        </p:tav>
                                      </p:tavLst>
                                    </p:anim>
                                  </p:childTnLst>
                                </p:cTn>
                              </p:par>
                              <p:par>
                                <p:cTn id="9" presetID="7" presetClass="entr" presetSubtype="2" fill="hold" nodeType="withEffect">
                                  <p:stCondLst>
                                    <p:cond delay="0"/>
                                  </p:stCondLst>
                                  <p:childTnLst>
                                    <p:set>
                                      <p:cBhvr>
                                        <p:cTn id="10" dur="1" fill="hold">
                                          <p:stCondLst>
                                            <p:cond delay="0"/>
                                          </p:stCondLst>
                                        </p:cTn>
                                        <p:tgtEl>
                                          <p:spTgt spid="188420"/>
                                        </p:tgtEl>
                                        <p:attrNameLst>
                                          <p:attrName>style.visibility</p:attrName>
                                        </p:attrNameLst>
                                      </p:cBhvr>
                                      <p:to>
                                        <p:strVal val="visible"/>
                                      </p:to>
                                    </p:set>
                                    <p:anim calcmode="lin" valueType="num">
                                      <p:cBhvr additive="base">
                                        <p:cTn id="11" dur="2000" fill="hold"/>
                                        <p:tgtEl>
                                          <p:spTgt spid="188420"/>
                                        </p:tgtEl>
                                        <p:attrNameLst>
                                          <p:attrName>ppt_x</p:attrName>
                                        </p:attrNameLst>
                                      </p:cBhvr>
                                      <p:tavLst>
                                        <p:tav tm="0">
                                          <p:val>
                                            <p:strVal val="1+#ppt_w/2"/>
                                          </p:val>
                                        </p:tav>
                                        <p:tav tm="100000">
                                          <p:val>
                                            <p:strVal val="#ppt_x"/>
                                          </p:val>
                                        </p:tav>
                                      </p:tavLst>
                                    </p:anim>
                                    <p:anim calcmode="lin" valueType="num">
                                      <p:cBhvr additive="base">
                                        <p:cTn id="12" dur="2000" fill="hold"/>
                                        <p:tgtEl>
                                          <p:spTgt spid="188420"/>
                                        </p:tgtEl>
                                        <p:attrNameLst>
                                          <p:attrName>ppt_y</p:attrName>
                                        </p:attrNameLst>
                                      </p:cBhvr>
                                      <p:tavLst>
                                        <p:tav tm="0">
                                          <p:val>
                                            <p:strVal val="#ppt_y"/>
                                          </p:val>
                                        </p:tav>
                                        <p:tav tm="100000">
                                          <p:val>
                                            <p:strVal val="#ppt_y"/>
                                          </p:val>
                                        </p:tav>
                                      </p:tavLst>
                                    </p:anim>
                                  </p:childTnLst>
                                </p:cTn>
                              </p:par>
                              <p:par>
                                <p:cTn id="13" presetID="7" presetClass="entr" presetSubtype="2" fill="hold" grpId="0" nodeType="withEffect">
                                  <p:stCondLst>
                                    <p:cond delay="0"/>
                                  </p:stCondLst>
                                  <p:childTnLst>
                                    <p:set>
                                      <p:cBhvr>
                                        <p:cTn id="14" dur="1" fill="hold">
                                          <p:stCondLst>
                                            <p:cond delay="0"/>
                                          </p:stCondLst>
                                        </p:cTn>
                                        <p:tgtEl>
                                          <p:spTgt spid="188418"/>
                                        </p:tgtEl>
                                        <p:attrNameLst>
                                          <p:attrName>style.visibility</p:attrName>
                                        </p:attrNameLst>
                                      </p:cBhvr>
                                      <p:to>
                                        <p:strVal val="visible"/>
                                      </p:to>
                                    </p:set>
                                    <p:anim calcmode="lin" valueType="num">
                                      <p:cBhvr additive="base">
                                        <p:cTn id="15" dur="2000" fill="hold"/>
                                        <p:tgtEl>
                                          <p:spTgt spid="188418"/>
                                        </p:tgtEl>
                                        <p:attrNameLst>
                                          <p:attrName>ppt_x</p:attrName>
                                        </p:attrNameLst>
                                      </p:cBhvr>
                                      <p:tavLst>
                                        <p:tav tm="0">
                                          <p:val>
                                            <p:strVal val="1+#ppt_w/2"/>
                                          </p:val>
                                        </p:tav>
                                        <p:tav tm="100000">
                                          <p:val>
                                            <p:strVal val="#ppt_x"/>
                                          </p:val>
                                        </p:tav>
                                      </p:tavLst>
                                    </p:anim>
                                    <p:anim calcmode="lin" valueType="num">
                                      <p:cBhvr additive="base">
                                        <p:cTn id="16" dur="2000" fill="hold"/>
                                        <p:tgtEl>
                                          <p:spTgt spid="188418"/>
                                        </p:tgtEl>
                                        <p:attrNameLst>
                                          <p:attrName>ppt_y</p:attrName>
                                        </p:attrNameLst>
                                      </p:cBhvr>
                                      <p:tavLst>
                                        <p:tav tm="0">
                                          <p:val>
                                            <p:strVal val="#ppt_y"/>
                                          </p:val>
                                        </p:tav>
                                        <p:tav tm="100000">
                                          <p:val>
                                            <p:strVal val="#ppt_y"/>
                                          </p:val>
                                        </p:tav>
                                      </p:tavLst>
                                    </p:anim>
                                  </p:childTnLst>
                                </p:cTn>
                              </p:par>
                            </p:childTnLst>
                          </p:cTn>
                        </p:par>
                        <p:par>
                          <p:cTn id="17" fill="hold">
                            <p:stCondLst>
                              <p:cond delay="2000"/>
                            </p:stCondLst>
                            <p:childTnLst>
                              <p:par>
                                <p:cTn id="18" presetID="7" presetClass="entr" presetSubtype="4" fill="hold" grpId="0" nodeType="afterEffect">
                                  <p:stCondLst>
                                    <p:cond delay="0"/>
                                  </p:stCondLst>
                                  <p:childTnLst>
                                    <p:set>
                                      <p:cBhvr>
                                        <p:cTn id="19" dur="1" fill="hold">
                                          <p:stCondLst>
                                            <p:cond delay="0"/>
                                          </p:stCondLst>
                                        </p:cTn>
                                        <p:tgtEl>
                                          <p:spTgt spid="188421"/>
                                        </p:tgtEl>
                                        <p:attrNameLst>
                                          <p:attrName>style.visibility</p:attrName>
                                        </p:attrNameLst>
                                      </p:cBhvr>
                                      <p:to>
                                        <p:strVal val="visible"/>
                                      </p:to>
                                    </p:set>
                                    <p:anim calcmode="lin" valueType="num">
                                      <p:cBhvr additive="base">
                                        <p:cTn id="20" dur="2000" fill="hold"/>
                                        <p:tgtEl>
                                          <p:spTgt spid="188421"/>
                                        </p:tgtEl>
                                        <p:attrNameLst>
                                          <p:attrName>ppt_x</p:attrName>
                                        </p:attrNameLst>
                                      </p:cBhvr>
                                      <p:tavLst>
                                        <p:tav tm="0">
                                          <p:val>
                                            <p:strVal val="#ppt_x"/>
                                          </p:val>
                                        </p:tav>
                                        <p:tav tm="100000">
                                          <p:val>
                                            <p:strVal val="#ppt_x"/>
                                          </p:val>
                                        </p:tav>
                                      </p:tavLst>
                                    </p:anim>
                                    <p:anim calcmode="lin" valueType="num">
                                      <p:cBhvr additive="base">
                                        <p:cTn id="21" dur="2000" fill="hold"/>
                                        <p:tgtEl>
                                          <p:spTgt spid="188421"/>
                                        </p:tgtEl>
                                        <p:attrNameLst>
                                          <p:attrName>ppt_y</p:attrName>
                                        </p:attrNameLst>
                                      </p:cBhvr>
                                      <p:tavLst>
                                        <p:tav tm="0">
                                          <p:val>
                                            <p:strVal val="1+#ppt_h/2"/>
                                          </p:val>
                                        </p:tav>
                                        <p:tav tm="100000">
                                          <p:val>
                                            <p:strVal val="#ppt_y"/>
                                          </p:val>
                                        </p:tav>
                                      </p:tavLst>
                                    </p:anim>
                                  </p:childTnLst>
                                </p:cTn>
                              </p:par>
                              <p:par>
                                <p:cTn id="22" presetID="7" presetClass="entr" presetSubtype="4" fill="hold" grpId="0" nodeType="withEffect">
                                  <p:stCondLst>
                                    <p:cond delay="0"/>
                                  </p:stCondLst>
                                  <p:childTnLst>
                                    <p:set>
                                      <p:cBhvr>
                                        <p:cTn id="23" dur="1" fill="hold">
                                          <p:stCondLst>
                                            <p:cond delay="0"/>
                                          </p:stCondLst>
                                        </p:cTn>
                                        <p:tgtEl>
                                          <p:spTgt spid="188422"/>
                                        </p:tgtEl>
                                        <p:attrNameLst>
                                          <p:attrName>style.visibility</p:attrName>
                                        </p:attrNameLst>
                                      </p:cBhvr>
                                      <p:to>
                                        <p:strVal val="visible"/>
                                      </p:to>
                                    </p:set>
                                    <p:anim calcmode="lin" valueType="num">
                                      <p:cBhvr additive="base">
                                        <p:cTn id="24" dur="2000" fill="hold"/>
                                        <p:tgtEl>
                                          <p:spTgt spid="188422"/>
                                        </p:tgtEl>
                                        <p:attrNameLst>
                                          <p:attrName>ppt_x</p:attrName>
                                        </p:attrNameLst>
                                      </p:cBhvr>
                                      <p:tavLst>
                                        <p:tav tm="0">
                                          <p:val>
                                            <p:strVal val="#ppt_x"/>
                                          </p:val>
                                        </p:tav>
                                        <p:tav tm="100000">
                                          <p:val>
                                            <p:strVal val="#ppt_x"/>
                                          </p:val>
                                        </p:tav>
                                      </p:tavLst>
                                    </p:anim>
                                    <p:anim calcmode="lin" valueType="num">
                                      <p:cBhvr additive="base">
                                        <p:cTn id="25" dur="2000" fill="hold"/>
                                        <p:tgtEl>
                                          <p:spTgt spid="188422"/>
                                        </p:tgtEl>
                                        <p:attrNameLst>
                                          <p:attrName>ppt_y</p:attrName>
                                        </p:attrNameLst>
                                      </p:cBhvr>
                                      <p:tavLst>
                                        <p:tav tm="0">
                                          <p:val>
                                            <p:strVal val="1+#ppt_h/2"/>
                                          </p:val>
                                        </p:tav>
                                        <p:tav tm="100000">
                                          <p:val>
                                            <p:strVal val="#ppt_y"/>
                                          </p:val>
                                        </p:tav>
                                      </p:tavLst>
                                    </p:anim>
                                  </p:childTnLst>
                                </p:cTn>
                              </p:par>
                              <p:par>
                                <p:cTn id="26" presetID="7" presetClass="entr" presetSubtype="4" fill="hold" nodeType="withEffect">
                                  <p:stCondLst>
                                    <p:cond delay="0"/>
                                  </p:stCondLst>
                                  <p:childTnLst>
                                    <p:set>
                                      <p:cBhvr>
                                        <p:cTn id="27" dur="1" fill="hold">
                                          <p:stCondLst>
                                            <p:cond delay="0"/>
                                          </p:stCondLst>
                                        </p:cTn>
                                        <p:tgtEl>
                                          <p:spTgt spid="188425"/>
                                        </p:tgtEl>
                                        <p:attrNameLst>
                                          <p:attrName>style.visibility</p:attrName>
                                        </p:attrNameLst>
                                      </p:cBhvr>
                                      <p:to>
                                        <p:strVal val="visible"/>
                                      </p:to>
                                    </p:set>
                                    <p:anim calcmode="lin" valueType="num">
                                      <p:cBhvr additive="base">
                                        <p:cTn id="28" dur="2000" fill="hold"/>
                                        <p:tgtEl>
                                          <p:spTgt spid="188425"/>
                                        </p:tgtEl>
                                        <p:attrNameLst>
                                          <p:attrName>ppt_x</p:attrName>
                                        </p:attrNameLst>
                                      </p:cBhvr>
                                      <p:tavLst>
                                        <p:tav tm="0">
                                          <p:val>
                                            <p:strVal val="#ppt_x"/>
                                          </p:val>
                                        </p:tav>
                                        <p:tav tm="100000">
                                          <p:val>
                                            <p:strVal val="#ppt_x"/>
                                          </p:val>
                                        </p:tav>
                                      </p:tavLst>
                                    </p:anim>
                                    <p:anim calcmode="lin" valueType="num">
                                      <p:cBhvr additive="base">
                                        <p:cTn id="29" dur="2000" fill="hold"/>
                                        <p:tgtEl>
                                          <p:spTgt spid="188425"/>
                                        </p:tgtEl>
                                        <p:attrNameLst>
                                          <p:attrName>ppt_y</p:attrName>
                                        </p:attrNameLst>
                                      </p:cBhvr>
                                      <p:tavLst>
                                        <p:tav tm="0">
                                          <p:val>
                                            <p:strVal val="1+#ppt_h/2"/>
                                          </p:val>
                                        </p:tav>
                                        <p:tav tm="100000">
                                          <p:val>
                                            <p:strVal val="#ppt_y"/>
                                          </p:val>
                                        </p:tav>
                                      </p:tavLst>
                                    </p:anim>
                                  </p:childTnLst>
                                </p:cTn>
                              </p:par>
                              <p:par>
                                <p:cTn id="30" presetID="7" presetClass="entr" presetSubtype="4" fill="hold" nodeType="withEffect">
                                  <p:stCondLst>
                                    <p:cond delay="0"/>
                                  </p:stCondLst>
                                  <p:childTnLst>
                                    <p:set>
                                      <p:cBhvr>
                                        <p:cTn id="31" dur="1" fill="hold">
                                          <p:stCondLst>
                                            <p:cond delay="0"/>
                                          </p:stCondLst>
                                        </p:cTn>
                                        <p:tgtEl>
                                          <p:spTgt spid="188427"/>
                                        </p:tgtEl>
                                        <p:attrNameLst>
                                          <p:attrName>style.visibility</p:attrName>
                                        </p:attrNameLst>
                                      </p:cBhvr>
                                      <p:to>
                                        <p:strVal val="visible"/>
                                      </p:to>
                                    </p:set>
                                    <p:anim calcmode="lin" valueType="num">
                                      <p:cBhvr additive="base">
                                        <p:cTn id="32" dur="2000" fill="hold"/>
                                        <p:tgtEl>
                                          <p:spTgt spid="188427"/>
                                        </p:tgtEl>
                                        <p:attrNameLst>
                                          <p:attrName>ppt_x</p:attrName>
                                        </p:attrNameLst>
                                      </p:cBhvr>
                                      <p:tavLst>
                                        <p:tav tm="0">
                                          <p:val>
                                            <p:strVal val="#ppt_x"/>
                                          </p:val>
                                        </p:tav>
                                        <p:tav tm="100000">
                                          <p:val>
                                            <p:strVal val="#ppt_x"/>
                                          </p:val>
                                        </p:tav>
                                      </p:tavLst>
                                    </p:anim>
                                    <p:anim calcmode="lin" valueType="num">
                                      <p:cBhvr additive="base">
                                        <p:cTn id="33" dur="2000" fill="hold"/>
                                        <p:tgtEl>
                                          <p:spTgt spid="188427"/>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7" presetClass="entr" presetSubtype="1" fill="hold" grpId="0" nodeType="clickEffect">
                                  <p:stCondLst>
                                    <p:cond delay="0"/>
                                  </p:stCondLst>
                                  <p:childTnLst>
                                    <p:set>
                                      <p:cBhvr>
                                        <p:cTn id="37" dur="1" fill="hold">
                                          <p:stCondLst>
                                            <p:cond delay="0"/>
                                          </p:stCondLst>
                                        </p:cTn>
                                        <p:tgtEl>
                                          <p:spTgt spid="188423"/>
                                        </p:tgtEl>
                                        <p:attrNameLst>
                                          <p:attrName>style.visibility</p:attrName>
                                        </p:attrNameLst>
                                      </p:cBhvr>
                                      <p:to>
                                        <p:strVal val="visible"/>
                                      </p:to>
                                    </p:set>
                                    <p:anim calcmode="lin" valueType="num">
                                      <p:cBhvr additive="base">
                                        <p:cTn id="38" dur="2000" fill="hold"/>
                                        <p:tgtEl>
                                          <p:spTgt spid="188423"/>
                                        </p:tgtEl>
                                        <p:attrNameLst>
                                          <p:attrName>ppt_x</p:attrName>
                                        </p:attrNameLst>
                                      </p:cBhvr>
                                      <p:tavLst>
                                        <p:tav tm="0">
                                          <p:val>
                                            <p:strVal val="#ppt_x"/>
                                          </p:val>
                                        </p:tav>
                                        <p:tav tm="100000">
                                          <p:val>
                                            <p:strVal val="#ppt_x"/>
                                          </p:val>
                                        </p:tav>
                                      </p:tavLst>
                                    </p:anim>
                                    <p:anim calcmode="lin" valueType="num">
                                      <p:cBhvr additive="base">
                                        <p:cTn id="39" dur="2000" fill="hold"/>
                                        <p:tgtEl>
                                          <p:spTgt spid="188423"/>
                                        </p:tgtEl>
                                        <p:attrNameLst>
                                          <p:attrName>ppt_y</p:attrName>
                                        </p:attrNameLst>
                                      </p:cBhvr>
                                      <p:tavLst>
                                        <p:tav tm="0">
                                          <p:val>
                                            <p:strVal val="0-#ppt_h/2"/>
                                          </p:val>
                                        </p:tav>
                                        <p:tav tm="100000">
                                          <p:val>
                                            <p:strVal val="#ppt_y"/>
                                          </p:val>
                                        </p:tav>
                                      </p:tavLst>
                                    </p:anim>
                                  </p:childTnLst>
                                </p:cTn>
                              </p:par>
                              <p:par>
                                <p:cTn id="40" presetID="7" presetClass="entr" presetSubtype="1" fill="hold" grpId="0" nodeType="withEffect">
                                  <p:stCondLst>
                                    <p:cond delay="0"/>
                                  </p:stCondLst>
                                  <p:childTnLst>
                                    <p:set>
                                      <p:cBhvr>
                                        <p:cTn id="41" dur="1" fill="hold">
                                          <p:stCondLst>
                                            <p:cond delay="0"/>
                                          </p:stCondLst>
                                        </p:cTn>
                                        <p:tgtEl>
                                          <p:spTgt spid="188424"/>
                                        </p:tgtEl>
                                        <p:attrNameLst>
                                          <p:attrName>style.visibility</p:attrName>
                                        </p:attrNameLst>
                                      </p:cBhvr>
                                      <p:to>
                                        <p:strVal val="visible"/>
                                      </p:to>
                                    </p:set>
                                    <p:anim calcmode="lin" valueType="num">
                                      <p:cBhvr additive="base">
                                        <p:cTn id="42" dur="2000" fill="hold"/>
                                        <p:tgtEl>
                                          <p:spTgt spid="188424"/>
                                        </p:tgtEl>
                                        <p:attrNameLst>
                                          <p:attrName>ppt_x</p:attrName>
                                        </p:attrNameLst>
                                      </p:cBhvr>
                                      <p:tavLst>
                                        <p:tav tm="0">
                                          <p:val>
                                            <p:strVal val="#ppt_x"/>
                                          </p:val>
                                        </p:tav>
                                        <p:tav tm="100000">
                                          <p:val>
                                            <p:strVal val="#ppt_x"/>
                                          </p:val>
                                        </p:tav>
                                      </p:tavLst>
                                    </p:anim>
                                    <p:anim calcmode="lin" valueType="num">
                                      <p:cBhvr additive="base">
                                        <p:cTn id="43" dur="2000" fill="hold"/>
                                        <p:tgtEl>
                                          <p:spTgt spid="188424"/>
                                        </p:tgtEl>
                                        <p:attrNameLst>
                                          <p:attrName>ppt_y</p:attrName>
                                        </p:attrNameLst>
                                      </p:cBhvr>
                                      <p:tavLst>
                                        <p:tav tm="0">
                                          <p:val>
                                            <p:strVal val="0-#ppt_h/2"/>
                                          </p:val>
                                        </p:tav>
                                        <p:tav tm="100000">
                                          <p:val>
                                            <p:strVal val="#ppt_y"/>
                                          </p:val>
                                        </p:tav>
                                      </p:tavLst>
                                    </p:anim>
                                  </p:childTnLst>
                                </p:cTn>
                              </p:par>
                              <p:par>
                                <p:cTn id="44" presetID="7" presetClass="entr" presetSubtype="1" fill="hold" nodeType="withEffect">
                                  <p:stCondLst>
                                    <p:cond delay="0"/>
                                  </p:stCondLst>
                                  <p:childTnLst>
                                    <p:set>
                                      <p:cBhvr>
                                        <p:cTn id="45" dur="1" fill="hold">
                                          <p:stCondLst>
                                            <p:cond delay="0"/>
                                          </p:stCondLst>
                                        </p:cTn>
                                        <p:tgtEl>
                                          <p:spTgt spid="188426"/>
                                        </p:tgtEl>
                                        <p:attrNameLst>
                                          <p:attrName>style.visibility</p:attrName>
                                        </p:attrNameLst>
                                      </p:cBhvr>
                                      <p:to>
                                        <p:strVal val="visible"/>
                                      </p:to>
                                    </p:set>
                                    <p:anim calcmode="lin" valueType="num">
                                      <p:cBhvr additive="base">
                                        <p:cTn id="46" dur="2000" fill="hold"/>
                                        <p:tgtEl>
                                          <p:spTgt spid="188426"/>
                                        </p:tgtEl>
                                        <p:attrNameLst>
                                          <p:attrName>ppt_x</p:attrName>
                                        </p:attrNameLst>
                                      </p:cBhvr>
                                      <p:tavLst>
                                        <p:tav tm="0">
                                          <p:val>
                                            <p:strVal val="#ppt_x"/>
                                          </p:val>
                                        </p:tav>
                                        <p:tav tm="100000">
                                          <p:val>
                                            <p:strVal val="#ppt_x"/>
                                          </p:val>
                                        </p:tav>
                                      </p:tavLst>
                                    </p:anim>
                                    <p:anim calcmode="lin" valueType="num">
                                      <p:cBhvr additive="base">
                                        <p:cTn id="47" dur="2000" fill="hold"/>
                                        <p:tgtEl>
                                          <p:spTgt spid="18842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8418" grpId="0" animBg="1"/>
      <p:bldP spid="188419" grpId="0" animBg="1"/>
      <p:bldP spid="188421" grpId="0"/>
      <p:bldP spid="188422" grpId="0"/>
      <p:bldP spid="188423" grpId="0"/>
      <p:bldP spid="188424"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8"/>
          <p:cNvGrpSpPr>
            <a:grpSpLocks/>
          </p:cNvGrpSpPr>
          <p:nvPr/>
        </p:nvGrpSpPr>
        <p:grpSpPr bwMode="auto">
          <a:xfrm>
            <a:off x="300038" y="835025"/>
            <a:ext cx="6521450" cy="5218113"/>
            <a:chOff x="144" y="43"/>
            <a:chExt cx="5472" cy="3413"/>
          </a:xfrm>
        </p:grpSpPr>
        <p:pic>
          <p:nvPicPr>
            <p:cNvPr id="75795" name="Picture 19"/>
            <p:cNvPicPr>
              <a:picLocks noChangeAspect="1" noChangeArrowheads="1"/>
            </p:cNvPicPr>
            <p:nvPr/>
          </p:nvPicPr>
          <p:blipFill>
            <a:blip r:embed="rId3"/>
            <a:srcRect/>
            <a:stretch>
              <a:fillRect/>
            </a:stretch>
          </p:blipFill>
          <p:spPr bwMode="auto">
            <a:xfrm>
              <a:off x="144" y="1820"/>
              <a:ext cx="5472" cy="1636"/>
            </a:xfrm>
            <a:prstGeom prst="rect">
              <a:avLst/>
            </a:prstGeom>
            <a:noFill/>
            <a:ln>
              <a:noFill/>
            </a:ln>
            <a:effectLst/>
          </p:spPr>
        </p:pic>
        <p:sp>
          <p:nvSpPr>
            <p:cNvPr id="75796" name="Pyr1"/>
            <p:cNvSpPr>
              <a:spLocks noEditPoints="1" noChangeArrowheads="1"/>
            </p:cNvSpPr>
            <p:nvPr/>
          </p:nvSpPr>
          <p:spPr bwMode="auto">
            <a:xfrm>
              <a:off x="2409" y="43"/>
              <a:ext cx="942" cy="585"/>
            </a:xfrm>
            <a:custGeom>
              <a:avLst/>
              <a:gdLst>
                <a:gd name="T0" fmla="*/ 10800 w 21600"/>
                <a:gd name="T1" fmla="*/ 0 h 21600"/>
                <a:gd name="T2" fmla="*/ 21600 w 21600"/>
                <a:gd name="T3" fmla="*/ 21600 h 21600"/>
                <a:gd name="T4" fmla="*/ 0 w 21600"/>
                <a:gd name="T5" fmla="*/ 21600 h 21600"/>
                <a:gd name="T6" fmla="*/ 5400 w 21600"/>
                <a:gd name="T7" fmla="*/ 11800 h 21600"/>
                <a:gd name="T8" fmla="*/ 16200 w 21600"/>
                <a:gd name="T9" fmla="*/ 20600 h 21600"/>
              </a:gdLst>
              <a:ahLst/>
              <a:cxnLst>
                <a:cxn ang="0">
                  <a:pos x="T0" y="T1"/>
                </a:cxn>
                <a:cxn ang="0">
                  <a:pos x="T2" y="T3"/>
                </a:cxn>
                <a:cxn ang="0">
                  <a:pos x="T4" y="T5"/>
                </a:cxn>
              </a:cxnLst>
              <a:rect l="T6" t="T7" r="T8" b="T9"/>
              <a:pathLst>
                <a:path w="21600" h="21600">
                  <a:moveTo>
                    <a:pt x="10800" y="0"/>
                  </a:moveTo>
                  <a:lnTo>
                    <a:pt x="21600" y="21600"/>
                  </a:lnTo>
                  <a:lnTo>
                    <a:pt x="0" y="21600"/>
                  </a:lnTo>
                  <a:lnTo>
                    <a:pt x="10800" y="0"/>
                  </a:lnTo>
                  <a:close/>
                </a:path>
              </a:pathLst>
            </a:custGeom>
            <a:solidFill>
              <a:srgbClr val="D8EBB3">
                <a:alpha val="48000"/>
              </a:srgbClr>
            </a:solidFill>
            <a:ln w="9525">
              <a:solidFill>
                <a:srgbClr val="000000"/>
              </a:solidFill>
              <a:miter lim="800000"/>
              <a:headEnd/>
              <a:tailEnd/>
            </a:ln>
          </p:spPr>
          <p:txBody>
            <a:bodyPr/>
            <a:lstStyle/>
            <a:p>
              <a:endParaRPr lang="en-US"/>
            </a:p>
          </p:txBody>
        </p:sp>
        <p:sp>
          <p:nvSpPr>
            <p:cNvPr id="75797" name="Pyr2"/>
            <p:cNvSpPr>
              <a:spLocks noEditPoints="1" noChangeArrowheads="1"/>
            </p:cNvSpPr>
            <p:nvPr/>
          </p:nvSpPr>
          <p:spPr bwMode="auto">
            <a:xfrm>
              <a:off x="1866" y="628"/>
              <a:ext cx="2027" cy="687"/>
            </a:xfrm>
            <a:custGeom>
              <a:avLst/>
              <a:gdLst>
                <a:gd name="T0" fmla="*/ 5787 w 21600"/>
                <a:gd name="T1" fmla="*/ 0 h 21600"/>
                <a:gd name="T2" fmla="*/ 15812 w 21600"/>
                <a:gd name="T3" fmla="*/ 0 h 21600"/>
                <a:gd name="T4" fmla="*/ 21600 w 21600"/>
                <a:gd name="T5" fmla="*/ 21600 h 21600"/>
                <a:gd name="T6" fmla="*/ 0 w 21600"/>
                <a:gd name="T7" fmla="*/ 21600 h 21600"/>
                <a:gd name="T8" fmla="*/ 5787 w 21600"/>
                <a:gd name="T9" fmla="*/ 500 h 21600"/>
                <a:gd name="T10" fmla="*/ 15812 w 21600"/>
                <a:gd name="T11" fmla="*/ 21100 h 21600"/>
              </a:gdLst>
              <a:ahLst/>
              <a:cxnLst>
                <a:cxn ang="0">
                  <a:pos x="T0" y="T1"/>
                </a:cxn>
                <a:cxn ang="0">
                  <a:pos x="T2" y="T3"/>
                </a:cxn>
                <a:cxn ang="0">
                  <a:pos x="T4" y="T5"/>
                </a:cxn>
                <a:cxn ang="0">
                  <a:pos x="T6" y="T7"/>
                </a:cxn>
              </a:cxnLst>
              <a:rect l="T8" t="T9" r="T10" b="T11"/>
              <a:pathLst>
                <a:path w="21600" h="21600">
                  <a:moveTo>
                    <a:pt x="5787" y="0"/>
                  </a:moveTo>
                  <a:lnTo>
                    <a:pt x="15812" y="0"/>
                  </a:lnTo>
                  <a:lnTo>
                    <a:pt x="21600" y="21600"/>
                  </a:lnTo>
                  <a:lnTo>
                    <a:pt x="0" y="21600"/>
                  </a:lnTo>
                  <a:lnTo>
                    <a:pt x="5787" y="0"/>
                  </a:lnTo>
                  <a:close/>
                </a:path>
              </a:pathLst>
            </a:custGeom>
            <a:solidFill>
              <a:srgbClr val="CCCCFF">
                <a:alpha val="48000"/>
              </a:srgbClr>
            </a:solidFill>
            <a:ln w="9525">
              <a:solidFill>
                <a:srgbClr val="000000"/>
              </a:solidFill>
              <a:miter lim="800000"/>
              <a:headEnd/>
              <a:tailEnd/>
            </a:ln>
          </p:spPr>
          <p:txBody>
            <a:bodyPr/>
            <a:lstStyle/>
            <a:p>
              <a:endParaRPr lang="en-US"/>
            </a:p>
          </p:txBody>
        </p:sp>
        <p:sp>
          <p:nvSpPr>
            <p:cNvPr id="75798" name="Pyr3"/>
            <p:cNvSpPr>
              <a:spLocks noEditPoints="1" noChangeArrowheads="1"/>
            </p:cNvSpPr>
            <p:nvPr/>
          </p:nvSpPr>
          <p:spPr bwMode="auto">
            <a:xfrm>
              <a:off x="1327" y="1315"/>
              <a:ext cx="3105" cy="685"/>
            </a:xfrm>
            <a:custGeom>
              <a:avLst/>
              <a:gdLst>
                <a:gd name="T0" fmla="*/ 3768 w 21600"/>
                <a:gd name="T1" fmla="*/ 0 h 21600"/>
                <a:gd name="T2" fmla="*/ 17831 w 21600"/>
                <a:gd name="T3" fmla="*/ 0 h 21600"/>
                <a:gd name="T4" fmla="*/ 21600 w 21600"/>
                <a:gd name="T5" fmla="*/ 21600 h 21600"/>
                <a:gd name="T6" fmla="*/ 0 w 21600"/>
                <a:gd name="T7" fmla="*/ 21600 h 21600"/>
                <a:gd name="T8" fmla="*/ 5287 w 21600"/>
                <a:gd name="T9" fmla="*/ 500 h 21600"/>
                <a:gd name="T10" fmla="*/ 16312 w 21600"/>
                <a:gd name="T11" fmla="*/ 21100 h 21600"/>
              </a:gdLst>
              <a:ahLst/>
              <a:cxnLst>
                <a:cxn ang="0">
                  <a:pos x="T0" y="T1"/>
                </a:cxn>
                <a:cxn ang="0">
                  <a:pos x="T2" y="T3"/>
                </a:cxn>
                <a:cxn ang="0">
                  <a:pos x="T4" y="T5"/>
                </a:cxn>
                <a:cxn ang="0">
                  <a:pos x="T6" y="T7"/>
                </a:cxn>
              </a:cxnLst>
              <a:rect l="T8" t="T9" r="T10" b="T11"/>
              <a:pathLst>
                <a:path w="21600" h="21600">
                  <a:moveTo>
                    <a:pt x="3768" y="0"/>
                  </a:moveTo>
                  <a:lnTo>
                    <a:pt x="17831" y="0"/>
                  </a:lnTo>
                  <a:lnTo>
                    <a:pt x="21600" y="21600"/>
                  </a:lnTo>
                  <a:lnTo>
                    <a:pt x="0" y="21600"/>
                  </a:lnTo>
                  <a:lnTo>
                    <a:pt x="3768" y="0"/>
                  </a:lnTo>
                  <a:close/>
                </a:path>
              </a:pathLst>
            </a:custGeom>
            <a:solidFill>
              <a:srgbClr val="FFBE7D">
                <a:alpha val="48000"/>
              </a:srgbClr>
            </a:solidFill>
            <a:ln w="9525">
              <a:solidFill>
                <a:srgbClr val="000000"/>
              </a:solidFill>
              <a:miter lim="800000"/>
              <a:headEnd/>
              <a:tailEnd/>
            </a:ln>
          </p:spPr>
          <p:txBody>
            <a:bodyPr/>
            <a:lstStyle/>
            <a:p>
              <a:endParaRPr lang="en-US"/>
            </a:p>
          </p:txBody>
        </p:sp>
        <p:sp>
          <p:nvSpPr>
            <p:cNvPr id="75799" name="Pyr4"/>
            <p:cNvSpPr>
              <a:spLocks noEditPoints="1" noChangeArrowheads="1"/>
            </p:cNvSpPr>
            <p:nvPr/>
          </p:nvSpPr>
          <p:spPr bwMode="auto">
            <a:xfrm>
              <a:off x="780" y="2000"/>
              <a:ext cx="4200" cy="686"/>
            </a:xfrm>
            <a:custGeom>
              <a:avLst/>
              <a:gdLst>
                <a:gd name="T0" fmla="*/ 2793 w 21600"/>
                <a:gd name="T1" fmla="*/ 0 h 21600"/>
                <a:gd name="T2" fmla="*/ 18806 w 21600"/>
                <a:gd name="T3" fmla="*/ 0 h 21600"/>
                <a:gd name="T4" fmla="*/ 21600 w 21600"/>
                <a:gd name="T5" fmla="*/ 21600 h 21600"/>
                <a:gd name="T6" fmla="*/ 0 w 21600"/>
                <a:gd name="T7" fmla="*/ 21600 h 21600"/>
                <a:gd name="T8" fmla="*/ 3287 w 21600"/>
                <a:gd name="T9" fmla="*/ 500 h 21600"/>
                <a:gd name="T10" fmla="*/ 17312 w 21600"/>
                <a:gd name="T11" fmla="*/ 21100 h 21600"/>
              </a:gdLst>
              <a:ahLst/>
              <a:cxnLst>
                <a:cxn ang="0">
                  <a:pos x="T0" y="T1"/>
                </a:cxn>
                <a:cxn ang="0">
                  <a:pos x="T2" y="T3"/>
                </a:cxn>
                <a:cxn ang="0">
                  <a:pos x="T4" y="T5"/>
                </a:cxn>
                <a:cxn ang="0">
                  <a:pos x="T6" y="T7"/>
                </a:cxn>
              </a:cxnLst>
              <a:rect l="T8" t="T9" r="T10" b="T11"/>
              <a:pathLst>
                <a:path w="21600" h="21600">
                  <a:moveTo>
                    <a:pt x="2793" y="0"/>
                  </a:moveTo>
                  <a:lnTo>
                    <a:pt x="18806" y="0"/>
                  </a:lnTo>
                  <a:lnTo>
                    <a:pt x="21600" y="21600"/>
                  </a:lnTo>
                  <a:lnTo>
                    <a:pt x="0" y="21600"/>
                  </a:lnTo>
                  <a:lnTo>
                    <a:pt x="2793" y="0"/>
                  </a:lnTo>
                  <a:close/>
                </a:path>
              </a:pathLst>
            </a:custGeom>
            <a:solidFill>
              <a:srgbClr val="FFFF99">
                <a:alpha val="48000"/>
              </a:srgbClr>
            </a:solidFill>
            <a:ln w="9525">
              <a:solidFill>
                <a:srgbClr val="000000"/>
              </a:solidFill>
              <a:miter lim="800000"/>
              <a:headEnd/>
              <a:tailEnd/>
            </a:ln>
          </p:spPr>
          <p:txBody>
            <a:bodyPr/>
            <a:lstStyle/>
            <a:p>
              <a:endParaRPr lang="en-US"/>
            </a:p>
          </p:txBody>
        </p:sp>
      </p:grpSp>
      <p:sp>
        <p:nvSpPr>
          <p:cNvPr id="75784" name="Rectangle 8"/>
          <p:cNvSpPr>
            <a:spLocks noGrp="1" noChangeArrowheads="1"/>
          </p:cNvSpPr>
          <p:nvPr>
            <p:ph type="title"/>
          </p:nvPr>
        </p:nvSpPr>
        <p:spPr>
          <a:xfrm>
            <a:off x="860425" y="3887788"/>
            <a:ext cx="5449888" cy="595312"/>
          </a:xfrm>
        </p:spPr>
        <p:txBody>
          <a:bodyPr/>
          <a:lstStyle/>
          <a:p>
            <a:r>
              <a:rPr lang="en-US" sz="3600" b="1">
                <a:solidFill>
                  <a:srgbClr val="663300"/>
                </a:solidFill>
              </a:rPr>
              <a:t>Safety Needs</a:t>
            </a:r>
          </a:p>
        </p:txBody>
      </p:sp>
      <p:pic>
        <p:nvPicPr>
          <p:cNvPr id="75790" name="Picture 14" descr="j0239513"/>
          <p:cNvPicPr>
            <a:picLocks noGrp="1" noChangeAspect="1" noChangeArrowheads="1"/>
          </p:cNvPicPr>
          <p:nvPr>
            <p:ph sz="quarter" idx="2"/>
          </p:nvPr>
        </p:nvPicPr>
        <p:blipFill>
          <a:blip r:embed="rId4"/>
          <a:srcRect/>
          <a:stretch>
            <a:fillRect/>
          </a:stretch>
        </p:blipFill>
        <p:spPr>
          <a:xfrm rot="1096386">
            <a:off x="4105275" y="4868863"/>
            <a:ext cx="1738313" cy="1479550"/>
          </a:xfrm>
          <a:ln/>
        </p:spPr>
      </p:pic>
      <p:sp>
        <p:nvSpPr>
          <p:cNvPr id="75792" name="Rectangle 16"/>
          <p:cNvSpPr>
            <a:spLocks noChangeArrowheads="1"/>
          </p:cNvSpPr>
          <p:nvPr/>
        </p:nvSpPr>
        <p:spPr bwMode="auto">
          <a:xfrm>
            <a:off x="5548313" y="1879600"/>
            <a:ext cx="3041650" cy="2811463"/>
          </a:xfrm>
          <a:prstGeom prst="rect">
            <a:avLst/>
          </a:prstGeom>
          <a:noFill/>
          <a:ln w="9525">
            <a:noFill/>
            <a:miter lim="800000"/>
            <a:headEnd/>
            <a:tailEnd/>
          </a:ln>
          <a:effectLst/>
        </p:spPr>
        <p:txBody>
          <a:bodyPr lIns="92075" tIns="46038" rIns="92075" bIns="46038"/>
          <a:lstStyle/>
          <a:p>
            <a:pPr marL="342900" indent="-342900">
              <a:spcBef>
                <a:spcPct val="45000"/>
              </a:spcBef>
              <a:buClr>
                <a:schemeClr val="hlink"/>
              </a:buClr>
              <a:buSzPct val="70000"/>
              <a:buFont typeface="Wingdings" pitchFamily="2" charset="2"/>
              <a:buChar char="u"/>
            </a:pPr>
            <a:r>
              <a:rPr lang="en-US" sz="2800"/>
              <a:t>Protection</a:t>
            </a:r>
          </a:p>
          <a:p>
            <a:pPr marL="342900" indent="-342900">
              <a:spcBef>
                <a:spcPct val="45000"/>
              </a:spcBef>
              <a:buClr>
                <a:schemeClr val="hlink"/>
              </a:buClr>
              <a:buSzPct val="70000"/>
              <a:buFont typeface="Wingdings" pitchFamily="2" charset="2"/>
              <a:buChar char="u"/>
            </a:pPr>
            <a:r>
              <a:rPr lang="en-US" sz="2800"/>
              <a:t>Stability </a:t>
            </a:r>
          </a:p>
          <a:p>
            <a:pPr marL="342900" indent="-342900">
              <a:spcBef>
                <a:spcPct val="45000"/>
              </a:spcBef>
              <a:buClr>
                <a:schemeClr val="hlink"/>
              </a:buClr>
              <a:buSzPct val="70000"/>
              <a:buFont typeface="Wingdings" pitchFamily="2" charset="2"/>
              <a:buChar char="u"/>
            </a:pPr>
            <a:r>
              <a:rPr lang="en-US" sz="2800"/>
              <a:t>Pain Avoidance</a:t>
            </a:r>
          </a:p>
          <a:p>
            <a:pPr marL="342900" indent="-342900">
              <a:spcBef>
                <a:spcPct val="45000"/>
              </a:spcBef>
              <a:buClr>
                <a:schemeClr val="hlink"/>
              </a:buClr>
              <a:buSzPct val="70000"/>
              <a:buFont typeface="Wingdings" pitchFamily="2" charset="2"/>
              <a:buChar char="u"/>
            </a:pPr>
            <a:r>
              <a:rPr lang="en-US" sz="2800"/>
              <a:t>Routine/Order</a:t>
            </a:r>
          </a:p>
        </p:txBody>
      </p:sp>
      <p:pic>
        <p:nvPicPr>
          <p:cNvPr id="75793" name="Picture 17" descr="TN00610_"/>
          <p:cNvPicPr>
            <a:picLocks noGrp="1" noChangeAspect="1" noChangeArrowheads="1"/>
          </p:cNvPicPr>
          <p:nvPr>
            <p:ph sz="quarter" idx="3"/>
          </p:nvPr>
        </p:nvPicPr>
        <p:blipFill>
          <a:blip r:embed="rId5"/>
          <a:srcRect/>
          <a:stretch>
            <a:fillRect/>
          </a:stretch>
        </p:blipFill>
        <p:spPr>
          <a:xfrm rot="1210307">
            <a:off x="873125" y="4525963"/>
            <a:ext cx="2049463" cy="1611312"/>
          </a:xfrm>
          <a:noFill/>
          <a:ln/>
        </p:spPr>
      </p:pic>
      <p:sp>
        <p:nvSpPr>
          <p:cNvPr id="75800" name="Text Box 24"/>
          <p:cNvSpPr txBox="1">
            <a:spLocks noChangeArrowheads="1"/>
          </p:cNvSpPr>
          <p:nvPr/>
        </p:nvSpPr>
        <p:spPr bwMode="auto">
          <a:xfrm>
            <a:off x="4638675" y="1079500"/>
            <a:ext cx="4505325" cy="641350"/>
          </a:xfrm>
          <a:prstGeom prst="rect">
            <a:avLst/>
          </a:prstGeom>
          <a:noFill/>
          <a:ln w="9525">
            <a:noFill/>
            <a:miter lim="800000"/>
            <a:headEnd/>
            <a:tailEnd/>
          </a:ln>
          <a:effectLst/>
        </p:spPr>
        <p:txBody>
          <a:bodyPr>
            <a:spAutoFit/>
          </a:bodyPr>
          <a:lstStyle/>
          <a:p>
            <a:pPr>
              <a:spcBef>
                <a:spcPct val="50000"/>
              </a:spcBef>
            </a:pPr>
            <a:r>
              <a:rPr lang="en-US"/>
              <a:t> </a:t>
            </a:r>
            <a:r>
              <a:rPr lang="en-US" sz="3600" u="sng"/>
              <a:t>Safety and Security</a:t>
            </a:r>
            <a:r>
              <a:rPr lang="en-US" sz="3600"/>
              <a:t> </a:t>
            </a:r>
          </a:p>
        </p:txBody>
      </p:sp>
      <p:pic>
        <p:nvPicPr>
          <p:cNvPr id="75801" name="Picture 25" descr="IN00401_"/>
          <p:cNvPicPr>
            <a:picLocks noChangeAspect="1" noChangeArrowheads="1"/>
          </p:cNvPicPr>
          <p:nvPr/>
        </p:nvPicPr>
        <p:blipFill>
          <a:blip r:embed="rId6"/>
          <a:srcRect/>
          <a:stretch>
            <a:fillRect/>
          </a:stretch>
        </p:blipFill>
        <p:spPr bwMode="auto">
          <a:xfrm>
            <a:off x="3044825" y="1781175"/>
            <a:ext cx="1081088" cy="1598613"/>
          </a:xfrm>
          <a:prstGeom prst="rect">
            <a:avLst/>
          </a:prstGeom>
          <a:noFill/>
        </p:spPr>
      </p:pic>
    </p:spTree>
  </p:cSld>
  <p:clrMapOvr>
    <a:masterClrMapping/>
  </p:clrMapOvr>
  <p:transition spd="med" advClick="0">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withEffect">
                                  <p:stCondLst>
                                    <p:cond delay="0"/>
                                  </p:stCondLst>
                                  <p:childTnLst>
                                    <p:animEffect transition="out" filter="fade">
                                      <p:cBhvr>
                                        <p:cTn id="6" dur="500" tmFilter="0, 0; .2, .5; .8, .5; 1, 0"/>
                                        <p:tgtEl>
                                          <p:spTgt spid="75784"/>
                                        </p:tgtEl>
                                      </p:cBhvr>
                                    </p:animEffect>
                                    <p:animScale>
                                      <p:cBhvr>
                                        <p:cTn id="7" dur="250" autoRev="1" fill="hold"/>
                                        <p:tgtEl>
                                          <p:spTgt spid="75784"/>
                                        </p:tgtEl>
                                      </p:cBhvr>
                                      <p:by x="105000" y="105000"/>
                                    </p:animScale>
                                  </p:childTnLst>
                                </p:cTn>
                              </p:par>
                            </p:childTnLst>
                          </p:cTn>
                        </p:par>
                        <p:par>
                          <p:cTn id="8" fill="hold">
                            <p:stCondLst>
                              <p:cond delay="500"/>
                            </p:stCondLst>
                            <p:childTnLst>
                              <p:par>
                                <p:cTn id="9" presetID="1" presetClass="entr" presetSubtype="0" fill="hold" nodeType="afterEffect">
                                  <p:stCondLst>
                                    <p:cond delay="1000"/>
                                  </p:stCondLst>
                                  <p:childTnLst>
                                    <p:set>
                                      <p:cBhvr>
                                        <p:cTn id="10" dur="1" fill="hold">
                                          <p:stCondLst>
                                            <p:cond delay="0"/>
                                          </p:stCondLst>
                                        </p:cTn>
                                        <p:tgtEl>
                                          <p:spTgt spid="75800">
                                            <p:txEl>
                                              <p:pRg st="0" end="0"/>
                                            </p:txEl>
                                          </p:spTgt>
                                        </p:tgtEl>
                                        <p:attrNameLst>
                                          <p:attrName>style.visibility</p:attrName>
                                        </p:attrNameLst>
                                      </p:cBhvr>
                                      <p:to>
                                        <p:strVal val="visible"/>
                                      </p:to>
                                    </p:set>
                                  </p:childTnLst>
                                </p:cTn>
                              </p:par>
                              <p:par>
                                <p:cTn id="11" presetID="1" presetClass="entr" presetSubtype="0" fill="hold" nodeType="withEffect">
                                  <p:stCondLst>
                                    <p:cond delay="1000"/>
                                  </p:stCondLst>
                                  <p:childTnLst>
                                    <p:set>
                                      <p:cBhvr>
                                        <p:cTn id="12" dur="1" fill="hold">
                                          <p:stCondLst>
                                            <p:cond delay="0"/>
                                          </p:stCondLst>
                                        </p:cTn>
                                        <p:tgtEl>
                                          <p:spTgt spid="75792">
                                            <p:txEl>
                                              <p:pRg st="0" end="0"/>
                                            </p:txEl>
                                          </p:spTgt>
                                        </p:tgtEl>
                                        <p:attrNameLst>
                                          <p:attrName>style.visibility</p:attrName>
                                        </p:attrNameLst>
                                      </p:cBhvr>
                                      <p:to>
                                        <p:strVal val="visible"/>
                                      </p:to>
                                    </p:set>
                                  </p:childTnLst>
                                </p:cTn>
                              </p:par>
                              <p:par>
                                <p:cTn id="13" presetID="1" presetClass="entr" presetSubtype="0" fill="hold" nodeType="withEffect">
                                  <p:stCondLst>
                                    <p:cond delay="1000"/>
                                  </p:stCondLst>
                                  <p:childTnLst>
                                    <p:set>
                                      <p:cBhvr>
                                        <p:cTn id="14" dur="1" fill="hold">
                                          <p:stCondLst>
                                            <p:cond delay="0"/>
                                          </p:stCondLst>
                                        </p:cTn>
                                        <p:tgtEl>
                                          <p:spTgt spid="75792">
                                            <p:txEl>
                                              <p:pRg st="1" end="1"/>
                                            </p:txEl>
                                          </p:spTgt>
                                        </p:tgtEl>
                                        <p:attrNameLst>
                                          <p:attrName>style.visibility</p:attrName>
                                        </p:attrNameLst>
                                      </p:cBhvr>
                                      <p:to>
                                        <p:strVal val="visible"/>
                                      </p:to>
                                    </p:set>
                                  </p:childTnLst>
                                </p:cTn>
                              </p:par>
                              <p:par>
                                <p:cTn id="15" presetID="1" presetClass="entr" presetSubtype="0" fill="hold" nodeType="withEffect">
                                  <p:stCondLst>
                                    <p:cond delay="1000"/>
                                  </p:stCondLst>
                                  <p:childTnLst>
                                    <p:set>
                                      <p:cBhvr>
                                        <p:cTn id="16" dur="1" fill="hold">
                                          <p:stCondLst>
                                            <p:cond delay="0"/>
                                          </p:stCondLst>
                                        </p:cTn>
                                        <p:tgtEl>
                                          <p:spTgt spid="75792">
                                            <p:txEl>
                                              <p:pRg st="2" end="2"/>
                                            </p:txEl>
                                          </p:spTgt>
                                        </p:tgtEl>
                                        <p:attrNameLst>
                                          <p:attrName>style.visibility</p:attrName>
                                        </p:attrNameLst>
                                      </p:cBhvr>
                                      <p:to>
                                        <p:strVal val="visible"/>
                                      </p:to>
                                    </p:set>
                                  </p:childTnLst>
                                </p:cTn>
                              </p:par>
                              <p:par>
                                <p:cTn id="17" presetID="1" presetClass="entr" presetSubtype="0" fill="hold" nodeType="withEffect">
                                  <p:stCondLst>
                                    <p:cond delay="1000"/>
                                  </p:stCondLst>
                                  <p:childTnLst>
                                    <p:set>
                                      <p:cBhvr>
                                        <p:cTn id="18" dur="1" fill="hold">
                                          <p:stCondLst>
                                            <p:cond delay="0"/>
                                          </p:stCondLst>
                                        </p:cTn>
                                        <p:tgtEl>
                                          <p:spTgt spid="7579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84"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7"/>
          <p:cNvGrpSpPr>
            <a:grpSpLocks/>
          </p:cNvGrpSpPr>
          <p:nvPr/>
        </p:nvGrpSpPr>
        <p:grpSpPr bwMode="auto">
          <a:xfrm>
            <a:off x="279400" y="819150"/>
            <a:ext cx="6521450" cy="5218113"/>
            <a:chOff x="144" y="43"/>
            <a:chExt cx="5472" cy="3413"/>
          </a:xfrm>
        </p:grpSpPr>
        <p:pic>
          <p:nvPicPr>
            <p:cNvPr id="76818" name="Picture 18"/>
            <p:cNvPicPr>
              <a:picLocks noChangeAspect="1" noChangeArrowheads="1"/>
            </p:cNvPicPr>
            <p:nvPr/>
          </p:nvPicPr>
          <p:blipFill>
            <a:blip r:embed="rId3"/>
            <a:srcRect/>
            <a:stretch>
              <a:fillRect/>
            </a:stretch>
          </p:blipFill>
          <p:spPr bwMode="auto">
            <a:xfrm>
              <a:off x="144" y="1820"/>
              <a:ext cx="5472" cy="1636"/>
            </a:xfrm>
            <a:prstGeom prst="rect">
              <a:avLst/>
            </a:prstGeom>
            <a:noFill/>
            <a:ln>
              <a:noFill/>
            </a:ln>
            <a:effectLst/>
          </p:spPr>
        </p:pic>
        <p:sp>
          <p:nvSpPr>
            <p:cNvPr id="76819" name="Pyr1"/>
            <p:cNvSpPr>
              <a:spLocks noEditPoints="1" noChangeArrowheads="1"/>
            </p:cNvSpPr>
            <p:nvPr/>
          </p:nvSpPr>
          <p:spPr bwMode="auto">
            <a:xfrm>
              <a:off x="2409" y="43"/>
              <a:ext cx="942" cy="585"/>
            </a:xfrm>
            <a:custGeom>
              <a:avLst/>
              <a:gdLst>
                <a:gd name="T0" fmla="*/ 10800 w 21600"/>
                <a:gd name="T1" fmla="*/ 0 h 21600"/>
                <a:gd name="T2" fmla="*/ 21600 w 21600"/>
                <a:gd name="T3" fmla="*/ 21600 h 21600"/>
                <a:gd name="T4" fmla="*/ 0 w 21600"/>
                <a:gd name="T5" fmla="*/ 21600 h 21600"/>
                <a:gd name="T6" fmla="*/ 5400 w 21600"/>
                <a:gd name="T7" fmla="*/ 11800 h 21600"/>
                <a:gd name="T8" fmla="*/ 16200 w 21600"/>
                <a:gd name="T9" fmla="*/ 20600 h 21600"/>
              </a:gdLst>
              <a:ahLst/>
              <a:cxnLst>
                <a:cxn ang="0">
                  <a:pos x="T0" y="T1"/>
                </a:cxn>
                <a:cxn ang="0">
                  <a:pos x="T2" y="T3"/>
                </a:cxn>
                <a:cxn ang="0">
                  <a:pos x="T4" y="T5"/>
                </a:cxn>
              </a:cxnLst>
              <a:rect l="T6" t="T7" r="T8" b="T9"/>
              <a:pathLst>
                <a:path w="21600" h="21600">
                  <a:moveTo>
                    <a:pt x="10800" y="0"/>
                  </a:moveTo>
                  <a:lnTo>
                    <a:pt x="21600" y="21600"/>
                  </a:lnTo>
                  <a:lnTo>
                    <a:pt x="0" y="21600"/>
                  </a:lnTo>
                  <a:lnTo>
                    <a:pt x="10800" y="0"/>
                  </a:lnTo>
                  <a:close/>
                </a:path>
              </a:pathLst>
            </a:custGeom>
            <a:solidFill>
              <a:srgbClr val="D8EBB3">
                <a:alpha val="48000"/>
              </a:srgbClr>
            </a:solidFill>
            <a:ln w="9525">
              <a:solidFill>
                <a:srgbClr val="000000"/>
              </a:solidFill>
              <a:miter lim="800000"/>
              <a:headEnd/>
              <a:tailEnd/>
            </a:ln>
          </p:spPr>
          <p:txBody>
            <a:bodyPr/>
            <a:lstStyle/>
            <a:p>
              <a:endParaRPr lang="en-US"/>
            </a:p>
          </p:txBody>
        </p:sp>
        <p:sp>
          <p:nvSpPr>
            <p:cNvPr id="76820" name="Pyr2"/>
            <p:cNvSpPr>
              <a:spLocks noEditPoints="1" noChangeArrowheads="1"/>
            </p:cNvSpPr>
            <p:nvPr/>
          </p:nvSpPr>
          <p:spPr bwMode="auto">
            <a:xfrm>
              <a:off x="1866" y="628"/>
              <a:ext cx="2027" cy="687"/>
            </a:xfrm>
            <a:custGeom>
              <a:avLst/>
              <a:gdLst>
                <a:gd name="T0" fmla="*/ 5787 w 21600"/>
                <a:gd name="T1" fmla="*/ 0 h 21600"/>
                <a:gd name="T2" fmla="*/ 15812 w 21600"/>
                <a:gd name="T3" fmla="*/ 0 h 21600"/>
                <a:gd name="T4" fmla="*/ 21600 w 21600"/>
                <a:gd name="T5" fmla="*/ 21600 h 21600"/>
                <a:gd name="T6" fmla="*/ 0 w 21600"/>
                <a:gd name="T7" fmla="*/ 21600 h 21600"/>
                <a:gd name="T8" fmla="*/ 5787 w 21600"/>
                <a:gd name="T9" fmla="*/ 500 h 21600"/>
                <a:gd name="T10" fmla="*/ 15812 w 21600"/>
                <a:gd name="T11" fmla="*/ 21100 h 21600"/>
              </a:gdLst>
              <a:ahLst/>
              <a:cxnLst>
                <a:cxn ang="0">
                  <a:pos x="T0" y="T1"/>
                </a:cxn>
                <a:cxn ang="0">
                  <a:pos x="T2" y="T3"/>
                </a:cxn>
                <a:cxn ang="0">
                  <a:pos x="T4" y="T5"/>
                </a:cxn>
                <a:cxn ang="0">
                  <a:pos x="T6" y="T7"/>
                </a:cxn>
              </a:cxnLst>
              <a:rect l="T8" t="T9" r="T10" b="T11"/>
              <a:pathLst>
                <a:path w="21600" h="21600">
                  <a:moveTo>
                    <a:pt x="5787" y="0"/>
                  </a:moveTo>
                  <a:lnTo>
                    <a:pt x="15812" y="0"/>
                  </a:lnTo>
                  <a:lnTo>
                    <a:pt x="21600" y="21600"/>
                  </a:lnTo>
                  <a:lnTo>
                    <a:pt x="0" y="21600"/>
                  </a:lnTo>
                  <a:lnTo>
                    <a:pt x="5787" y="0"/>
                  </a:lnTo>
                  <a:close/>
                </a:path>
              </a:pathLst>
            </a:custGeom>
            <a:solidFill>
              <a:srgbClr val="CCCCFF">
                <a:alpha val="48000"/>
              </a:srgbClr>
            </a:solidFill>
            <a:ln w="9525">
              <a:solidFill>
                <a:srgbClr val="000000"/>
              </a:solidFill>
              <a:miter lim="800000"/>
              <a:headEnd/>
              <a:tailEnd/>
            </a:ln>
          </p:spPr>
          <p:txBody>
            <a:bodyPr/>
            <a:lstStyle/>
            <a:p>
              <a:endParaRPr lang="en-US"/>
            </a:p>
          </p:txBody>
        </p:sp>
        <p:sp>
          <p:nvSpPr>
            <p:cNvPr id="76821" name="Pyr3"/>
            <p:cNvSpPr>
              <a:spLocks noEditPoints="1" noChangeArrowheads="1"/>
            </p:cNvSpPr>
            <p:nvPr/>
          </p:nvSpPr>
          <p:spPr bwMode="auto">
            <a:xfrm>
              <a:off x="1327" y="1315"/>
              <a:ext cx="3105" cy="685"/>
            </a:xfrm>
            <a:custGeom>
              <a:avLst/>
              <a:gdLst>
                <a:gd name="T0" fmla="*/ 3768 w 21600"/>
                <a:gd name="T1" fmla="*/ 0 h 21600"/>
                <a:gd name="T2" fmla="*/ 17831 w 21600"/>
                <a:gd name="T3" fmla="*/ 0 h 21600"/>
                <a:gd name="T4" fmla="*/ 21600 w 21600"/>
                <a:gd name="T5" fmla="*/ 21600 h 21600"/>
                <a:gd name="T6" fmla="*/ 0 w 21600"/>
                <a:gd name="T7" fmla="*/ 21600 h 21600"/>
                <a:gd name="T8" fmla="*/ 5287 w 21600"/>
                <a:gd name="T9" fmla="*/ 500 h 21600"/>
                <a:gd name="T10" fmla="*/ 16312 w 21600"/>
                <a:gd name="T11" fmla="*/ 21100 h 21600"/>
              </a:gdLst>
              <a:ahLst/>
              <a:cxnLst>
                <a:cxn ang="0">
                  <a:pos x="T0" y="T1"/>
                </a:cxn>
                <a:cxn ang="0">
                  <a:pos x="T2" y="T3"/>
                </a:cxn>
                <a:cxn ang="0">
                  <a:pos x="T4" y="T5"/>
                </a:cxn>
                <a:cxn ang="0">
                  <a:pos x="T6" y="T7"/>
                </a:cxn>
              </a:cxnLst>
              <a:rect l="T8" t="T9" r="T10" b="T11"/>
              <a:pathLst>
                <a:path w="21600" h="21600">
                  <a:moveTo>
                    <a:pt x="3768" y="0"/>
                  </a:moveTo>
                  <a:lnTo>
                    <a:pt x="17831" y="0"/>
                  </a:lnTo>
                  <a:lnTo>
                    <a:pt x="21600" y="21600"/>
                  </a:lnTo>
                  <a:lnTo>
                    <a:pt x="0" y="21600"/>
                  </a:lnTo>
                  <a:lnTo>
                    <a:pt x="3768" y="0"/>
                  </a:lnTo>
                  <a:close/>
                </a:path>
              </a:pathLst>
            </a:custGeom>
            <a:solidFill>
              <a:srgbClr val="FFBE7D">
                <a:alpha val="48000"/>
              </a:srgbClr>
            </a:solidFill>
            <a:ln w="9525">
              <a:solidFill>
                <a:srgbClr val="000000"/>
              </a:solidFill>
              <a:miter lim="800000"/>
              <a:headEnd/>
              <a:tailEnd/>
            </a:ln>
          </p:spPr>
          <p:txBody>
            <a:bodyPr/>
            <a:lstStyle/>
            <a:p>
              <a:endParaRPr lang="en-US"/>
            </a:p>
          </p:txBody>
        </p:sp>
        <p:sp>
          <p:nvSpPr>
            <p:cNvPr id="76822" name="Pyr4"/>
            <p:cNvSpPr>
              <a:spLocks noEditPoints="1" noChangeArrowheads="1"/>
            </p:cNvSpPr>
            <p:nvPr/>
          </p:nvSpPr>
          <p:spPr bwMode="auto">
            <a:xfrm>
              <a:off x="780" y="2000"/>
              <a:ext cx="4200" cy="686"/>
            </a:xfrm>
            <a:custGeom>
              <a:avLst/>
              <a:gdLst>
                <a:gd name="T0" fmla="*/ 2793 w 21600"/>
                <a:gd name="T1" fmla="*/ 0 h 21600"/>
                <a:gd name="T2" fmla="*/ 18806 w 21600"/>
                <a:gd name="T3" fmla="*/ 0 h 21600"/>
                <a:gd name="T4" fmla="*/ 21600 w 21600"/>
                <a:gd name="T5" fmla="*/ 21600 h 21600"/>
                <a:gd name="T6" fmla="*/ 0 w 21600"/>
                <a:gd name="T7" fmla="*/ 21600 h 21600"/>
                <a:gd name="T8" fmla="*/ 3287 w 21600"/>
                <a:gd name="T9" fmla="*/ 500 h 21600"/>
                <a:gd name="T10" fmla="*/ 17312 w 21600"/>
                <a:gd name="T11" fmla="*/ 21100 h 21600"/>
              </a:gdLst>
              <a:ahLst/>
              <a:cxnLst>
                <a:cxn ang="0">
                  <a:pos x="T0" y="T1"/>
                </a:cxn>
                <a:cxn ang="0">
                  <a:pos x="T2" y="T3"/>
                </a:cxn>
                <a:cxn ang="0">
                  <a:pos x="T4" y="T5"/>
                </a:cxn>
                <a:cxn ang="0">
                  <a:pos x="T6" y="T7"/>
                </a:cxn>
              </a:cxnLst>
              <a:rect l="T8" t="T9" r="T10" b="T11"/>
              <a:pathLst>
                <a:path w="21600" h="21600">
                  <a:moveTo>
                    <a:pt x="2793" y="0"/>
                  </a:moveTo>
                  <a:lnTo>
                    <a:pt x="18806" y="0"/>
                  </a:lnTo>
                  <a:lnTo>
                    <a:pt x="21600" y="21600"/>
                  </a:lnTo>
                  <a:lnTo>
                    <a:pt x="0" y="21600"/>
                  </a:lnTo>
                  <a:lnTo>
                    <a:pt x="2793" y="0"/>
                  </a:lnTo>
                  <a:close/>
                </a:path>
              </a:pathLst>
            </a:custGeom>
            <a:solidFill>
              <a:srgbClr val="FFFF99">
                <a:alpha val="48000"/>
              </a:srgbClr>
            </a:solidFill>
            <a:ln w="9525">
              <a:solidFill>
                <a:srgbClr val="000000"/>
              </a:solidFill>
              <a:miter lim="800000"/>
              <a:headEnd/>
              <a:tailEnd/>
            </a:ln>
          </p:spPr>
          <p:txBody>
            <a:bodyPr/>
            <a:lstStyle/>
            <a:p>
              <a:endParaRPr lang="en-US"/>
            </a:p>
          </p:txBody>
        </p:sp>
      </p:grpSp>
      <p:sp>
        <p:nvSpPr>
          <p:cNvPr id="76808" name="Rectangle 8"/>
          <p:cNvSpPr>
            <a:spLocks noGrp="1" noChangeArrowheads="1"/>
          </p:cNvSpPr>
          <p:nvPr>
            <p:ph type="title"/>
          </p:nvPr>
        </p:nvSpPr>
        <p:spPr>
          <a:xfrm>
            <a:off x="828675" y="2984500"/>
            <a:ext cx="5449888" cy="595313"/>
          </a:xfrm>
        </p:spPr>
        <p:txBody>
          <a:bodyPr/>
          <a:lstStyle/>
          <a:p>
            <a:r>
              <a:rPr lang="en-US" sz="3600" b="1">
                <a:solidFill>
                  <a:srgbClr val="663300"/>
                </a:solidFill>
              </a:rPr>
              <a:t>Social Needs</a:t>
            </a:r>
          </a:p>
        </p:txBody>
      </p:sp>
      <p:pic>
        <p:nvPicPr>
          <p:cNvPr id="76814" name="Picture 14" descr="j0090233"/>
          <p:cNvPicPr>
            <a:picLocks noGrp="1" noChangeAspect="1" noChangeArrowheads="1"/>
          </p:cNvPicPr>
          <p:nvPr>
            <p:ph sz="quarter" idx="2"/>
          </p:nvPr>
        </p:nvPicPr>
        <p:blipFill>
          <a:blip r:embed="rId4"/>
          <a:srcRect/>
          <a:stretch>
            <a:fillRect/>
          </a:stretch>
        </p:blipFill>
        <p:spPr>
          <a:xfrm>
            <a:off x="1217613" y="3811588"/>
            <a:ext cx="1958975" cy="1828800"/>
          </a:xfrm>
          <a:noFill/>
          <a:ln/>
        </p:spPr>
      </p:pic>
      <p:pic>
        <p:nvPicPr>
          <p:cNvPr id="76815" name="Picture 15" descr="j0324618"/>
          <p:cNvPicPr>
            <a:picLocks noGrp="1" noChangeAspect="1" noChangeArrowheads="1"/>
          </p:cNvPicPr>
          <p:nvPr>
            <p:ph sz="quarter" idx="3"/>
          </p:nvPr>
        </p:nvPicPr>
        <p:blipFill>
          <a:blip r:embed="rId5"/>
          <a:srcRect/>
          <a:stretch>
            <a:fillRect/>
          </a:stretch>
        </p:blipFill>
        <p:spPr>
          <a:xfrm>
            <a:off x="3843338" y="3816350"/>
            <a:ext cx="1509712" cy="1819275"/>
          </a:xfrm>
          <a:noFill/>
          <a:ln/>
        </p:spPr>
      </p:pic>
      <p:sp>
        <p:nvSpPr>
          <p:cNvPr id="76816" name="Rectangle 16"/>
          <p:cNvSpPr>
            <a:spLocks noChangeArrowheads="1"/>
          </p:cNvSpPr>
          <p:nvPr/>
        </p:nvSpPr>
        <p:spPr bwMode="auto">
          <a:xfrm>
            <a:off x="5599113" y="1911350"/>
            <a:ext cx="2608262" cy="2846388"/>
          </a:xfrm>
          <a:prstGeom prst="rect">
            <a:avLst/>
          </a:prstGeom>
          <a:noFill/>
          <a:ln w="9525">
            <a:noFill/>
            <a:miter lim="800000"/>
            <a:headEnd/>
            <a:tailEnd/>
          </a:ln>
          <a:effectLst/>
        </p:spPr>
        <p:txBody>
          <a:bodyPr lIns="92075" tIns="46038" rIns="92075" bIns="46038"/>
          <a:lstStyle/>
          <a:p>
            <a:pPr marL="342900" indent="-342900">
              <a:spcBef>
                <a:spcPct val="50000"/>
              </a:spcBef>
              <a:buClr>
                <a:schemeClr val="hlink"/>
              </a:buClr>
              <a:buSzPct val="70000"/>
              <a:buFont typeface="Wingdings" pitchFamily="2" charset="2"/>
              <a:buChar char="u"/>
            </a:pPr>
            <a:r>
              <a:rPr lang="en-US" sz="2800" dirty="0"/>
              <a:t>Affection</a:t>
            </a:r>
          </a:p>
          <a:p>
            <a:pPr marL="342900" indent="-342900">
              <a:spcBef>
                <a:spcPct val="50000"/>
              </a:spcBef>
              <a:buClr>
                <a:schemeClr val="hlink"/>
              </a:buClr>
              <a:buSzPct val="70000"/>
              <a:buFont typeface="Wingdings" pitchFamily="2" charset="2"/>
              <a:buChar char="u"/>
            </a:pPr>
            <a:r>
              <a:rPr lang="en-US" sz="2800" dirty="0"/>
              <a:t>Acceptance</a:t>
            </a:r>
          </a:p>
          <a:p>
            <a:pPr marL="342900" indent="-342900">
              <a:spcBef>
                <a:spcPct val="50000"/>
              </a:spcBef>
              <a:buClr>
                <a:schemeClr val="hlink"/>
              </a:buClr>
              <a:buSzPct val="70000"/>
              <a:buFont typeface="Wingdings" pitchFamily="2" charset="2"/>
              <a:buChar char="u"/>
            </a:pPr>
            <a:r>
              <a:rPr lang="en-US" sz="2800" dirty="0"/>
              <a:t>Inclusion</a:t>
            </a:r>
          </a:p>
          <a:p>
            <a:pPr marL="342900" indent="-342900">
              <a:spcBef>
                <a:spcPct val="50000"/>
              </a:spcBef>
              <a:buClr>
                <a:schemeClr val="hlink"/>
              </a:buClr>
              <a:buSzPct val="70000"/>
              <a:buFont typeface="Wingdings" pitchFamily="2" charset="2"/>
              <a:buChar char="u"/>
            </a:pPr>
            <a:endParaRPr lang="en-US" sz="2800" dirty="0"/>
          </a:p>
          <a:p>
            <a:pPr marL="342900" indent="-342900">
              <a:spcBef>
                <a:spcPct val="20000"/>
              </a:spcBef>
              <a:buClr>
                <a:schemeClr val="hlink"/>
              </a:buClr>
              <a:buSzPct val="70000"/>
              <a:buFont typeface="Wingdings" pitchFamily="2" charset="2"/>
              <a:buNone/>
            </a:pPr>
            <a:endParaRPr lang="en-US" dirty="0"/>
          </a:p>
        </p:txBody>
      </p:sp>
      <p:sp>
        <p:nvSpPr>
          <p:cNvPr id="76823" name="Text Box 23"/>
          <p:cNvSpPr txBox="1">
            <a:spLocks noChangeArrowheads="1"/>
          </p:cNvSpPr>
          <p:nvPr/>
        </p:nvSpPr>
        <p:spPr bwMode="auto">
          <a:xfrm>
            <a:off x="4787900" y="1095375"/>
            <a:ext cx="4356100" cy="641350"/>
          </a:xfrm>
          <a:prstGeom prst="rect">
            <a:avLst/>
          </a:prstGeom>
          <a:noFill/>
          <a:ln w="9525">
            <a:noFill/>
            <a:miter lim="800000"/>
            <a:headEnd/>
            <a:tailEnd/>
          </a:ln>
          <a:effectLst/>
        </p:spPr>
        <p:txBody>
          <a:bodyPr>
            <a:spAutoFit/>
          </a:bodyPr>
          <a:lstStyle/>
          <a:p>
            <a:pPr algn="ctr">
              <a:spcBef>
                <a:spcPct val="50000"/>
              </a:spcBef>
            </a:pPr>
            <a:r>
              <a:rPr lang="en-US" sz="3600" u="sng"/>
              <a:t>Love and Belonging</a:t>
            </a:r>
          </a:p>
        </p:txBody>
      </p:sp>
      <p:pic>
        <p:nvPicPr>
          <p:cNvPr id="76824" name="Picture 24" descr="PE03329A"/>
          <p:cNvPicPr>
            <a:picLocks noChangeAspect="1" noChangeArrowheads="1"/>
          </p:cNvPicPr>
          <p:nvPr/>
        </p:nvPicPr>
        <p:blipFill>
          <a:blip r:embed="rId6"/>
          <a:srcRect/>
          <a:stretch>
            <a:fillRect/>
          </a:stretch>
        </p:blipFill>
        <p:spPr bwMode="auto">
          <a:xfrm>
            <a:off x="2965450" y="1768475"/>
            <a:ext cx="1150938" cy="874713"/>
          </a:xfrm>
          <a:prstGeom prst="rect">
            <a:avLst/>
          </a:prstGeom>
          <a:noFill/>
        </p:spPr>
      </p:pic>
    </p:spTree>
  </p:cSld>
  <p:clrMapOvr>
    <a:masterClrMapping/>
  </p:clrMapOvr>
  <p:transition spd="med" advClick="0">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500" tmFilter="0, 0; .2, .5; .8, .5; 1, 0"/>
                                        <p:tgtEl>
                                          <p:spTgt spid="76808"/>
                                        </p:tgtEl>
                                      </p:cBhvr>
                                    </p:animEffect>
                                    <p:animScale>
                                      <p:cBhvr>
                                        <p:cTn id="7" dur="250" autoRev="1" fill="hold"/>
                                        <p:tgtEl>
                                          <p:spTgt spid="76808"/>
                                        </p:tgtEl>
                                      </p:cBhvr>
                                      <p:by x="105000" y="105000"/>
                                    </p:animScale>
                                  </p:childTnLst>
                                </p:cTn>
                              </p:par>
                            </p:childTnLst>
                          </p:cTn>
                        </p:par>
                        <p:par>
                          <p:cTn id="8" fill="hold">
                            <p:stCondLst>
                              <p:cond delay="500"/>
                            </p:stCondLst>
                            <p:childTnLst>
                              <p:par>
                                <p:cTn id="9" presetID="1" presetClass="entr" presetSubtype="0" fill="hold" nodeType="afterEffect">
                                  <p:stCondLst>
                                    <p:cond delay="1000"/>
                                  </p:stCondLst>
                                  <p:childTnLst>
                                    <p:set>
                                      <p:cBhvr>
                                        <p:cTn id="10" dur="1" fill="hold">
                                          <p:stCondLst>
                                            <p:cond delay="0"/>
                                          </p:stCondLst>
                                        </p:cTn>
                                        <p:tgtEl>
                                          <p:spTgt spid="76823">
                                            <p:txEl>
                                              <p:pRg st="0" end="0"/>
                                            </p:txEl>
                                          </p:spTgt>
                                        </p:tgtEl>
                                        <p:attrNameLst>
                                          <p:attrName>style.visibility</p:attrName>
                                        </p:attrNameLst>
                                      </p:cBhvr>
                                      <p:to>
                                        <p:strVal val="visible"/>
                                      </p:to>
                                    </p:set>
                                  </p:childTnLst>
                                </p:cTn>
                              </p:par>
                              <p:par>
                                <p:cTn id="11" presetID="1" presetClass="entr" presetSubtype="0" fill="hold" nodeType="withEffect">
                                  <p:stCondLst>
                                    <p:cond delay="1000"/>
                                  </p:stCondLst>
                                  <p:childTnLst>
                                    <p:set>
                                      <p:cBhvr>
                                        <p:cTn id="12" dur="1" fill="hold">
                                          <p:stCondLst>
                                            <p:cond delay="0"/>
                                          </p:stCondLst>
                                        </p:cTn>
                                        <p:tgtEl>
                                          <p:spTgt spid="76816">
                                            <p:txEl>
                                              <p:pRg st="0" end="0"/>
                                            </p:txEl>
                                          </p:spTgt>
                                        </p:tgtEl>
                                        <p:attrNameLst>
                                          <p:attrName>style.visibility</p:attrName>
                                        </p:attrNameLst>
                                      </p:cBhvr>
                                      <p:to>
                                        <p:strVal val="visible"/>
                                      </p:to>
                                    </p:set>
                                  </p:childTnLst>
                                </p:cTn>
                              </p:par>
                              <p:par>
                                <p:cTn id="13" presetID="1" presetClass="entr" presetSubtype="0" fill="hold" nodeType="withEffect">
                                  <p:stCondLst>
                                    <p:cond delay="1000"/>
                                  </p:stCondLst>
                                  <p:childTnLst>
                                    <p:set>
                                      <p:cBhvr>
                                        <p:cTn id="14" dur="1" fill="hold">
                                          <p:stCondLst>
                                            <p:cond delay="0"/>
                                          </p:stCondLst>
                                        </p:cTn>
                                        <p:tgtEl>
                                          <p:spTgt spid="76816">
                                            <p:txEl>
                                              <p:pRg st="1" end="1"/>
                                            </p:txEl>
                                          </p:spTgt>
                                        </p:tgtEl>
                                        <p:attrNameLst>
                                          <p:attrName>style.visibility</p:attrName>
                                        </p:attrNameLst>
                                      </p:cBhvr>
                                      <p:to>
                                        <p:strVal val="visible"/>
                                      </p:to>
                                    </p:set>
                                  </p:childTnLst>
                                </p:cTn>
                              </p:par>
                              <p:par>
                                <p:cTn id="15" presetID="1" presetClass="entr" presetSubtype="0" fill="hold" nodeType="withEffect">
                                  <p:stCondLst>
                                    <p:cond delay="1000"/>
                                  </p:stCondLst>
                                  <p:childTnLst>
                                    <p:set>
                                      <p:cBhvr>
                                        <p:cTn id="16" dur="1" fill="hold">
                                          <p:stCondLst>
                                            <p:cond delay="0"/>
                                          </p:stCondLst>
                                        </p:cTn>
                                        <p:tgtEl>
                                          <p:spTgt spid="7681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8"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7"/>
          <p:cNvGrpSpPr>
            <a:grpSpLocks/>
          </p:cNvGrpSpPr>
          <p:nvPr/>
        </p:nvGrpSpPr>
        <p:grpSpPr bwMode="auto">
          <a:xfrm>
            <a:off x="279400" y="819150"/>
            <a:ext cx="6521450" cy="5218113"/>
            <a:chOff x="144" y="43"/>
            <a:chExt cx="5472" cy="3413"/>
          </a:xfrm>
        </p:grpSpPr>
        <p:pic>
          <p:nvPicPr>
            <p:cNvPr id="77842" name="Picture 18"/>
            <p:cNvPicPr>
              <a:picLocks noChangeAspect="1" noChangeArrowheads="1"/>
            </p:cNvPicPr>
            <p:nvPr/>
          </p:nvPicPr>
          <p:blipFill>
            <a:blip r:embed="rId3"/>
            <a:srcRect/>
            <a:stretch>
              <a:fillRect/>
            </a:stretch>
          </p:blipFill>
          <p:spPr bwMode="auto">
            <a:xfrm>
              <a:off x="144" y="1820"/>
              <a:ext cx="5472" cy="1636"/>
            </a:xfrm>
            <a:prstGeom prst="rect">
              <a:avLst/>
            </a:prstGeom>
            <a:noFill/>
            <a:ln w="9525">
              <a:noFill/>
              <a:miter lim="800000"/>
              <a:headEnd/>
              <a:tailEnd/>
            </a:ln>
            <a:effectLst/>
          </p:spPr>
        </p:pic>
        <p:sp>
          <p:nvSpPr>
            <p:cNvPr id="77843" name="Pyr1"/>
            <p:cNvSpPr>
              <a:spLocks noEditPoints="1" noChangeArrowheads="1"/>
            </p:cNvSpPr>
            <p:nvPr/>
          </p:nvSpPr>
          <p:spPr bwMode="auto">
            <a:xfrm>
              <a:off x="2409" y="43"/>
              <a:ext cx="942" cy="585"/>
            </a:xfrm>
            <a:custGeom>
              <a:avLst/>
              <a:gdLst>
                <a:gd name="T0" fmla="*/ 10800 w 21600"/>
                <a:gd name="T1" fmla="*/ 0 h 21600"/>
                <a:gd name="T2" fmla="*/ 21600 w 21600"/>
                <a:gd name="T3" fmla="*/ 21600 h 21600"/>
                <a:gd name="T4" fmla="*/ 0 w 21600"/>
                <a:gd name="T5" fmla="*/ 21600 h 21600"/>
                <a:gd name="T6" fmla="*/ 5400 w 21600"/>
                <a:gd name="T7" fmla="*/ 11800 h 21600"/>
                <a:gd name="T8" fmla="*/ 16200 w 21600"/>
                <a:gd name="T9" fmla="*/ 20600 h 21600"/>
              </a:gdLst>
              <a:ahLst/>
              <a:cxnLst>
                <a:cxn ang="0">
                  <a:pos x="T0" y="T1"/>
                </a:cxn>
                <a:cxn ang="0">
                  <a:pos x="T2" y="T3"/>
                </a:cxn>
                <a:cxn ang="0">
                  <a:pos x="T4" y="T5"/>
                </a:cxn>
              </a:cxnLst>
              <a:rect l="T6" t="T7" r="T8" b="T9"/>
              <a:pathLst>
                <a:path w="21600" h="21600">
                  <a:moveTo>
                    <a:pt x="10800" y="0"/>
                  </a:moveTo>
                  <a:lnTo>
                    <a:pt x="21600" y="21600"/>
                  </a:lnTo>
                  <a:lnTo>
                    <a:pt x="0" y="21600"/>
                  </a:lnTo>
                  <a:lnTo>
                    <a:pt x="10800" y="0"/>
                  </a:lnTo>
                  <a:close/>
                </a:path>
              </a:pathLst>
            </a:custGeom>
            <a:solidFill>
              <a:srgbClr val="D8EBB3">
                <a:alpha val="48000"/>
              </a:srgbClr>
            </a:solidFill>
            <a:ln w="9525">
              <a:solidFill>
                <a:srgbClr val="000000"/>
              </a:solidFill>
              <a:miter lim="800000"/>
              <a:headEnd/>
              <a:tailEnd/>
            </a:ln>
          </p:spPr>
          <p:txBody>
            <a:bodyPr/>
            <a:lstStyle/>
            <a:p>
              <a:endParaRPr lang="en-US"/>
            </a:p>
          </p:txBody>
        </p:sp>
        <p:sp>
          <p:nvSpPr>
            <p:cNvPr id="77844" name="Pyr2"/>
            <p:cNvSpPr>
              <a:spLocks noEditPoints="1" noChangeArrowheads="1"/>
            </p:cNvSpPr>
            <p:nvPr/>
          </p:nvSpPr>
          <p:spPr bwMode="auto">
            <a:xfrm>
              <a:off x="1866" y="628"/>
              <a:ext cx="2027" cy="687"/>
            </a:xfrm>
            <a:custGeom>
              <a:avLst/>
              <a:gdLst>
                <a:gd name="T0" fmla="*/ 5787 w 21600"/>
                <a:gd name="T1" fmla="*/ 0 h 21600"/>
                <a:gd name="T2" fmla="*/ 15812 w 21600"/>
                <a:gd name="T3" fmla="*/ 0 h 21600"/>
                <a:gd name="T4" fmla="*/ 21600 w 21600"/>
                <a:gd name="T5" fmla="*/ 21600 h 21600"/>
                <a:gd name="T6" fmla="*/ 0 w 21600"/>
                <a:gd name="T7" fmla="*/ 21600 h 21600"/>
                <a:gd name="T8" fmla="*/ 5787 w 21600"/>
                <a:gd name="T9" fmla="*/ 500 h 21600"/>
                <a:gd name="T10" fmla="*/ 15812 w 21600"/>
                <a:gd name="T11" fmla="*/ 21100 h 21600"/>
              </a:gdLst>
              <a:ahLst/>
              <a:cxnLst>
                <a:cxn ang="0">
                  <a:pos x="T0" y="T1"/>
                </a:cxn>
                <a:cxn ang="0">
                  <a:pos x="T2" y="T3"/>
                </a:cxn>
                <a:cxn ang="0">
                  <a:pos x="T4" y="T5"/>
                </a:cxn>
                <a:cxn ang="0">
                  <a:pos x="T6" y="T7"/>
                </a:cxn>
              </a:cxnLst>
              <a:rect l="T8" t="T9" r="T10" b="T11"/>
              <a:pathLst>
                <a:path w="21600" h="21600">
                  <a:moveTo>
                    <a:pt x="5787" y="0"/>
                  </a:moveTo>
                  <a:lnTo>
                    <a:pt x="15812" y="0"/>
                  </a:lnTo>
                  <a:lnTo>
                    <a:pt x="21600" y="21600"/>
                  </a:lnTo>
                  <a:lnTo>
                    <a:pt x="0" y="21600"/>
                  </a:lnTo>
                  <a:lnTo>
                    <a:pt x="5787" y="0"/>
                  </a:lnTo>
                  <a:close/>
                </a:path>
              </a:pathLst>
            </a:custGeom>
            <a:solidFill>
              <a:srgbClr val="CCCCFF">
                <a:alpha val="48000"/>
              </a:srgbClr>
            </a:solidFill>
            <a:ln w="9525">
              <a:solidFill>
                <a:srgbClr val="000000"/>
              </a:solidFill>
              <a:miter lim="800000"/>
              <a:headEnd/>
              <a:tailEnd/>
            </a:ln>
          </p:spPr>
          <p:txBody>
            <a:bodyPr/>
            <a:lstStyle/>
            <a:p>
              <a:endParaRPr lang="en-US"/>
            </a:p>
          </p:txBody>
        </p:sp>
        <p:sp>
          <p:nvSpPr>
            <p:cNvPr id="77845" name="Pyr3"/>
            <p:cNvSpPr>
              <a:spLocks noEditPoints="1" noChangeArrowheads="1"/>
            </p:cNvSpPr>
            <p:nvPr/>
          </p:nvSpPr>
          <p:spPr bwMode="auto">
            <a:xfrm>
              <a:off x="1327" y="1315"/>
              <a:ext cx="3105" cy="685"/>
            </a:xfrm>
            <a:custGeom>
              <a:avLst/>
              <a:gdLst>
                <a:gd name="T0" fmla="*/ 3768 w 21600"/>
                <a:gd name="T1" fmla="*/ 0 h 21600"/>
                <a:gd name="T2" fmla="*/ 17831 w 21600"/>
                <a:gd name="T3" fmla="*/ 0 h 21600"/>
                <a:gd name="T4" fmla="*/ 21600 w 21600"/>
                <a:gd name="T5" fmla="*/ 21600 h 21600"/>
                <a:gd name="T6" fmla="*/ 0 w 21600"/>
                <a:gd name="T7" fmla="*/ 21600 h 21600"/>
                <a:gd name="T8" fmla="*/ 5287 w 21600"/>
                <a:gd name="T9" fmla="*/ 500 h 21600"/>
                <a:gd name="T10" fmla="*/ 16312 w 21600"/>
                <a:gd name="T11" fmla="*/ 21100 h 21600"/>
              </a:gdLst>
              <a:ahLst/>
              <a:cxnLst>
                <a:cxn ang="0">
                  <a:pos x="T0" y="T1"/>
                </a:cxn>
                <a:cxn ang="0">
                  <a:pos x="T2" y="T3"/>
                </a:cxn>
                <a:cxn ang="0">
                  <a:pos x="T4" y="T5"/>
                </a:cxn>
                <a:cxn ang="0">
                  <a:pos x="T6" y="T7"/>
                </a:cxn>
              </a:cxnLst>
              <a:rect l="T8" t="T9" r="T10" b="T11"/>
              <a:pathLst>
                <a:path w="21600" h="21600">
                  <a:moveTo>
                    <a:pt x="3768" y="0"/>
                  </a:moveTo>
                  <a:lnTo>
                    <a:pt x="17831" y="0"/>
                  </a:lnTo>
                  <a:lnTo>
                    <a:pt x="21600" y="21600"/>
                  </a:lnTo>
                  <a:lnTo>
                    <a:pt x="0" y="21600"/>
                  </a:lnTo>
                  <a:lnTo>
                    <a:pt x="3768" y="0"/>
                  </a:lnTo>
                  <a:close/>
                </a:path>
              </a:pathLst>
            </a:custGeom>
            <a:solidFill>
              <a:srgbClr val="FFBE7D">
                <a:alpha val="48000"/>
              </a:srgbClr>
            </a:solidFill>
            <a:ln w="9525">
              <a:solidFill>
                <a:srgbClr val="000000"/>
              </a:solidFill>
              <a:miter lim="800000"/>
              <a:headEnd/>
              <a:tailEnd/>
            </a:ln>
          </p:spPr>
          <p:txBody>
            <a:bodyPr/>
            <a:lstStyle/>
            <a:p>
              <a:endParaRPr lang="en-US"/>
            </a:p>
          </p:txBody>
        </p:sp>
        <p:sp>
          <p:nvSpPr>
            <p:cNvPr id="77846" name="Pyr4"/>
            <p:cNvSpPr>
              <a:spLocks noEditPoints="1" noChangeArrowheads="1"/>
            </p:cNvSpPr>
            <p:nvPr/>
          </p:nvSpPr>
          <p:spPr bwMode="auto">
            <a:xfrm>
              <a:off x="780" y="2000"/>
              <a:ext cx="4200" cy="686"/>
            </a:xfrm>
            <a:custGeom>
              <a:avLst/>
              <a:gdLst>
                <a:gd name="T0" fmla="*/ 2793 w 21600"/>
                <a:gd name="T1" fmla="*/ 0 h 21600"/>
                <a:gd name="T2" fmla="*/ 18806 w 21600"/>
                <a:gd name="T3" fmla="*/ 0 h 21600"/>
                <a:gd name="T4" fmla="*/ 21600 w 21600"/>
                <a:gd name="T5" fmla="*/ 21600 h 21600"/>
                <a:gd name="T6" fmla="*/ 0 w 21600"/>
                <a:gd name="T7" fmla="*/ 21600 h 21600"/>
                <a:gd name="T8" fmla="*/ 3287 w 21600"/>
                <a:gd name="T9" fmla="*/ 500 h 21600"/>
                <a:gd name="T10" fmla="*/ 17312 w 21600"/>
                <a:gd name="T11" fmla="*/ 21100 h 21600"/>
              </a:gdLst>
              <a:ahLst/>
              <a:cxnLst>
                <a:cxn ang="0">
                  <a:pos x="T0" y="T1"/>
                </a:cxn>
                <a:cxn ang="0">
                  <a:pos x="T2" y="T3"/>
                </a:cxn>
                <a:cxn ang="0">
                  <a:pos x="T4" y="T5"/>
                </a:cxn>
                <a:cxn ang="0">
                  <a:pos x="T6" y="T7"/>
                </a:cxn>
              </a:cxnLst>
              <a:rect l="T8" t="T9" r="T10" b="T11"/>
              <a:pathLst>
                <a:path w="21600" h="21600">
                  <a:moveTo>
                    <a:pt x="2793" y="0"/>
                  </a:moveTo>
                  <a:lnTo>
                    <a:pt x="18806" y="0"/>
                  </a:lnTo>
                  <a:lnTo>
                    <a:pt x="21600" y="21600"/>
                  </a:lnTo>
                  <a:lnTo>
                    <a:pt x="0" y="21600"/>
                  </a:lnTo>
                  <a:lnTo>
                    <a:pt x="2793" y="0"/>
                  </a:lnTo>
                  <a:close/>
                </a:path>
              </a:pathLst>
            </a:custGeom>
            <a:solidFill>
              <a:srgbClr val="FFFF99">
                <a:alpha val="48000"/>
              </a:srgbClr>
            </a:solidFill>
            <a:ln w="9525">
              <a:solidFill>
                <a:srgbClr val="000000"/>
              </a:solidFill>
              <a:miter lim="800000"/>
              <a:headEnd/>
              <a:tailEnd/>
            </a:ln>
          </p:spPr>
          <p:txBody>
            <a:bodyPr/>
            <a:lstStyle/>
            <a:p>
              <a:endParaRPr lang="en-US"/>
            </a:p>
          </p:txBody>
        </p:sp>
      </p:grpSp>
      <p:sp>
        <p:nvSpPr>
          <p:cNvPr id="77832" name="Rectangle 8"/>
          <p:cNvSpPr>
            <a:spLocks noGrp="1" noChangeArrowheads="1"/>
          </p:cNvSpPr>
          <p:nvPr>
            <p:ph type="title"/>
          </p:nvPr>
        </p:nvSpPr>
        <p:spPr>
          <a:xfrm>
            <a:off x="1027113" y="1892300"/>
            <a:ext cx="5449887" cy="595313"/>
          </a:xfrm>
        </p:spPr>
        <p:txBody>
          <a:bodyPr/>
          <a:lstStyle/>
          <a:p>
            <a:r>
              <a:rPr lang="en-US" sz="3600" b="1">
                <a:solidFill>
                  <a:schemeClr val="tx2"/>
                </a:solidFill>
              </a:rPr>
              <a:t>Esteem Needs</a:t>
            </a:r>
          </a:p>
        </p:txBody>
      </p:sp>
      <p:sp>
        <p:nvSpPr>
          <p:cNvPr id="77838" name="Rectangle 14"/>
          <p:cNvSpPr>
            <a:spLocks noChangeArrowheads="1"/>
          </p:cNvSpPr>
          <p:nvPr/>
        </p:nvSpPr>
        <p:spPr bwMode="auto">
          <a:xfrm>
            <a:off x="5472113" y="1841500"/>
            <a:ext cx="3671887" cy="2130425"/>
          </a:xfrm>
          <a:prstGeom prst="rect">
            <a:avLst/>
          </a:prstGeom>
          <a:noFill/>
          <a:ln w="9525">
            <a:noFill/>
            <a:miter lim="800000"/>
            <a:headEnd/>
            <a:tailEnd/>
          </a:ln>
          <a:effectLst/>
        </p:spPr>
        <p:txBody>
          <a:bodyPr lIns="92075" tIns="46038" rIns="92075" bIns="46038"/>
          <a:lstStyle/>
          <a:p>
            <a:pPr marL="342900" indent="-342900">
              <a:spcBef>
                <a:spcPct val="45000"/>
              </a:spcBef>
              <a:buClr>
                <a:schemeClr val="hlink"/>
              </a:buClr>
              <a:buSzPct val="70000"/>
              <a:buFont typeface="Wingdings" pitchFamily="2" charset="2"/>
              <a:buChar char="u"/>
            </a:pPr>
            <a:r>
              <a:rPr lang="en-US" sz="2800" dirty="0"/>
              <a:t>Self-Respect</a:t>
            </a:r>
          </a:p>
          <a:p>
            <a:pPr marL="342900" indent="-342900">
              <a:spcBef>
                <a:spcPct val="45000"/>
              </a:spcBef>
              <a:buClr>
                <a:schemeClr val="hlink"/>
              </a:buClr>
              <a:buSzPct val="70000"/>
              <a:buFont typeface="Wingdings" pitchFamily="2" charset="2"/>
              <a:buChar char="u"/>
            </a:pPr>
            <a:r>
              <a:rPr lang="en-US" sz="2800" dirty="0"/>
              <a:t>Self-Esteem</a:t>
            </a:r>
          </a:p>
          <a:p>
            <a:pPr marL="342900" indent="-342900">
              <a:spcBef>
                <a:spcPct val="45000"/>
              </a:spcBef>
              <a:buClr>
                <a:schemeClr val="hlink"/>
              </a:buClr>
              <a:buSzPct val="70000"/>
              <a:buFont typeface="Wingdings" pitchFamily="2" charset="2"/>
              <a:buChar char="u"/>
            </a:pPr>
            <a:r>
              <a:rPr lang="en-US" sz="2800" dirty="0"/>
              <a:t>Respected by Others</a:t>
            </a:r>
          </a:p>
          <a:p>
            <a:pPr marL="342900" indent="-342900">
              <a:spcBef>
                <a:spcPct val="20000"/>
              </a:spcBef>
              <a:buClr>
                <a:schemeClr val="hlink"/>
              </a:buClr>
              <a:buSzPct val="70000"/>
              <a:buFont typeface="Wingdings" pitchFamily="2" charset="2"/>
              <a:buNone/>
            </a:pPr>
            <a:endParaRPr lang="en-US" dirty="0"/>
          </a:p>
        </p:txBody>
      </p:sp>
      <p:pic>
        <p:nvPicPr>
          <p:cNvPr id="77839" name="Picture 15" descr="j0283641"/>
          <p:cNvPicPr>
            <a:picLocks noGrp="1" noChangeAspect="1" noChangeArrowheads="1" noCrop="1"/>
          </p:cNvPicPr>
          <p:nvPr>
            <p:ph sz="quarter" idx="2"/>
          </p:nvPr>
        </p:nvPicPr>
        <p:blipFill>
          <a:blip r:embed="rId4"/>
          <a:srcRect/>
          <a:stretch>
            <a:fillRect/>
          </a:stretch>
        </p:blipFill>
        <p:spPr>
          <a:xfrm>
            <a:off x="3854450" y="2736850"/>
            <a:ext cx="801688" cy="1730375"/>
          </a:xfrm>
          <a:noFill/>
          <a:ln/>
        </p:spPr>
      </p:pic>
      <p:pic>
        <p:nvPicPr>
          <p:cNvPr id="77840" name="Picture 16" descr="j0199250"/>
          <p:cNvPicPr>
            <a:picLocks noGrp="1" noChangeAspect="1" noChangeArrowheads="1"/>
          </p:cNvPicPr>
          <p:nvPr>
            <p:ph sz="quarter" idx="3"/>
          </p:nvPr>
        </p:nvPicPr>
        <p:blipFill>
          <a:blip r:embed="rId5"/>
          <a:srcRect/>
          <a:stretch>
            <a:fillRect/>
          </a:stretch>
        </p:blipFill>
        <p:spPr>
          <a:xfrm>
            <a:off x="1957388" y="3311525"/>
            <a:ext cx="1476375" cy="2179638"/>
          </a:xfrm>
          <a:noFill/>
          <a:ln/>
        </p:spPr>
      </p:pic>
      <p:sp>
        <p:nvSpPr>
          <p:cNvPr id="77853" name="Text Box 29"/>
          <p:cNvSpPr txBox="1">
            <a:spLocks noChangeArrowheads="1"/>
          </p:cNvSpPr>
          <p:nvPr/>
        </p:nvSpPr>
        <p:spPr bwMode="auto">
          <a:xfrm>
            <a:off x="4572000" y="1014413"/>
            <a:ext cx="4356100" cy="641350"/>
          </a:xfrm>
          <a:prstGeom prst="rect">
            <a:avLst/>
          </a:prstGeom>
          <a:noFill/>
          <a:ln w="9525">
            <a:noFill/>
            <a:miter lim="800000"/>
            <a:headEnd/>
            <a:tailEnd/>
          </a:ln>
          <a:effectLst/>
        </p:spPr>
        <p:txBody>
          <a:bodyPr>
            <a:spAutoFit/>
          </a:bodyPr>
          <a:lstStyle/>
          <a:p>
            <a:pPr algn="ctr">
              <a:spcBef>
                <a:spcPct val="50000"/>
              </a:spcBef>
            </a:pPr>
            <a:r>
              <a:rPr lang="en-US" sz="3600" u="sng"/>
              <a:t>Esteem</a:t>
            </a:r>
          </a:p>
        </p:txBody>
      </p:sp>
    </p:spTree>
  </p:cSld>
  <p:clrMapOvr>
    <a:masterClrMapping/>
  </p:clrMapOvr>
  <p:transition spd="med" advClick="0">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500" tmFilter="0, 0; .2, .5; .8, .5; 1, 0"/>
                                        <p:tgtEl>
                                          <p:spTgt spid="77832"/>
                                        </p:tgtEl>
                                      </p:cBhvr>
                                    </p:animEffect>
                                    <p:animScale>
                                      <p:cBhvr>
                                        <p:cTn id="7" dur="250" autoRev="1" fill="hold"/>
                                        <p:tgtEl>
                                          <p:spTgt spid="77832"/>
                                        </p:tgtEl>
                                      </p:cBhvr>
                                      <p:by x="105000" y="105000"/>
                                    </p:animScale>
                                  </p:childTnLst>
                                </p:cTn>
                              </p:par>
                            </p:childTnLst>
                          </p:cTn>
                        </p:par>
                        <p:par>
                          <p:cTn id="8" fill="hold">
                            <p:stCondLst>
                              <p:cond delay="500"/>
                            </p:stCondLst>
                            <p:childTnLst>
                              <p:par>
                                <p:cTn id="9" presetID="1" presetClass="entr" presetSubtype="0" fill="hold" nodeType="afterEffect">
                                  <p:stCondLst>
                                    <p:cond delay="1000"/>
                                  </p:stCondLst>
                                  <p:childTnLst>
                                    <p:set>
                                      <p:cBhvr>
                                        <p:cTn id="10" dur="1" fill="hold">
                                          <p:stCondLst>
                                            <p:cond delay="0"/>
                                          </p:stCondLst>
                                        </p:cTn>
                                        <p:tgtEl>
                                          <p:spTgt spid="77853">
                                            <p:txEl>
                                              <p:pRg st="0" end="0"/>
                                            </p:txEl>
                                          </p:spTgt>
                                        </p:tgtEl>
                                        <p:attrNameLst>
                                          <p:attrName>style.visibility</p:attrName>
                                        </p:attrNameLst>
                                      </p:cBhvr>
                                      <p:to>
                                        <p:strVal val="visible"/>
                                      </p:to>
                                    </p:set>
                                  </p:childTnLst>
                                </p:cTn>
                              </p:par>
                              <p:par>
                                <p:cTn id="11" presetID="1" presetClass="entr" presetSubtype="0" fill="hold" nodeType="withEffect">
                                  <p:stCondLst>
                                    <p:cond delay="1000"/>
                                  </p:stCondLst>
                                  <p:childTnLst>
                                    <p:set>
                                      <p:cBhvr>
                                        <p:cTn id="12" dur="1" fill="hold">
                                          <p:stCondLst>
                                            <p:cond delay="0"/>
                                          </p:stCondLst>
                                        </p:cTn>
                                        <p:tgtEl>
                                          <p:spTgt spid="77838">
                                            <p:txEl>
                                              <p:pRg st="0" end="0"/>
                                            </p:txEl>
                                          </p:spTgt>
                                        </p:tgtEl>
                                        <p:attrNameLst>
                                          <p:attrName>style.visibility</p:attrName>
                                        </p:attrNameLst>
                                      </p:cBhvr>
                                      <p:to>
                                        <p:strVal val="visible"/>
                                      </p:to>
                                    </p:set>
                                  </p:childTnLst>
                                </p:cTn>
                              </p:par>
                              <p:par>
                                <p:cTn id="13" presetID="1" presetClass="entr" presetSubtype="0" fill="hold" nodeType="withEffect">
                                  <p:stCondLst>
                                    <p:cond delay="1000"/>
                                  </p:stCondLst>
                                  <p:childTnLst>
                                    <p:set>
                                      <p:cBhvr>
                                        <p:cTn id="14" dur="1" fill="hold">
                                          <p:stCondLst>
                                            <p:cond delay="0"/>
                                          </p:stCondLst>
                                        </p:cTn>
                                        <p:tgtEl>
                                          <p:spTgt spid="77838">
                                            <p:txEl>
                                              <p:pRg st="1" end="1"/>
                                            </p:txEl>
                                          </p:spTgt>
                                        </p:tgtEl>
                                        <p:attrNameLst>
                                          <p:attrName>style.visibility</p:attrName>
                                        </p:attrNameLst>
                                      </p:cBhvr>
                                      <p:to>
                                        <p:strVal val="visible"/>
                                      </p:to>
                                    </p:set>
                                  </p:childTnLst>
                                </p:cTn>
                              </p:par>
                              <p:par>
                                <p:cTn id="15" presetID="1" presetClass="entr" presetSubtype="0" fill="hold" nodeType="withEffect">
                                  <p:stCondLst>
                                    <p:cond delay="1000"/>
                                  </p:stCondLst>
                                  <p:childTnLst>
                                    <p:set>
                                      <p:cBhvr>
                                        <p:cTn id="16" dur="1" fill="hold">
                                          <p:stCondLst>
                                            <p:cond delay="0"/>
                                          </p:stCondLst>
                                        </p:cTn>
                                        <p:tgtEl>
                                          <p:spTgt spid="7783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32"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6"/>
          <p:cNvGrpSpPr>
            <a:grpSpLocks/>
          </p:cNvGrpSpPr>
          <p:nvPr/>
        </p:nvGrpSpPr>
        <p:grpSpPr bwMode="auto">
          <a:xfrm>
            <a:off x="279400" y="819150"/>
            <a:ext cx="6521450" cy="5218113"/>
            <a:chOff x="144" y="43"/>
            <a:chExt cx="5472" cy="3413"/>
          </a:xfrm>
        </p:grpSpPr>
        <p:pic>
          <p:nvPicPr>
            <p:cNvPr id="78865" name="Picture 17"/>
            <p:cNvPicPr>
              <a:picLocks noChangeAspect="1" noChangeArrowheads="1"/>
            </p:cNvPicPr>
            <p:nvPr/>
          </p:nvPicPr>
          <p:blipFill>
            <a:blip r:embed="rId3"/>
            <a:srcRect/>
            <a:stretch>
              <a:fillRect/>
            </a:stretch>
          </p:blipFill>
          <p:spPr bwMode="auto">
            <a:xfrm>
              <a:off x="144" y="1820"/>
              <a:ext cx="5472" cy="1636"/>
            </a:xfrm>
            <a:prstGeom prst="rect">
              <a:avLst/>
            </a:prstGeom>
            <a:noFill/>
            <a:ln w="9525">
              <a:noFill/>
              <a:miter lim="800000"/>
              <a:headEnd/>
              <a:tailEnd/>
            </a:ln>
            <a:effectLst/>
          </p:spPr>
        </p:pic>
        <p:sp>
          <p:nvSpPr>
            <p:cNvPr id="78866" name="Pyr1"/>
            <p:cNvSpPr>
              <a:spLocks noEditPoints="1" noChangeArrowheads="1"/>
            </p:cNvSpPr>
            <p:nvPr/>
          </p:nvSpPr>
          <p:spPr bwMode="auto">
            <a:xfrm>
              <a:off x="2409" y="43"/>
              <a:ext cx="942" cy="585"/>
            </a:xfrm>
            <a:custGeom>
              <a:avLst/>
              <a:gdLst>
                <a:gd name="T0" fmla="*/ 10800 w 21600"/>
                <a:gd name="T1" fmla="*/ 0 h 21600"/>
                <a:gd name="T2" fmla="*/ 21600 w 21600"/>
                <a:gd name="T3" fmla="*/ 21600 h 21600"/>
                <a:gd name="T4" fmla="*/ 0 w 21600"/>
                <a:gd name="T5" fmla="*/ 21600 h 21600"/>
                <a:gd name="T6" fmla="*/ 5400 w 21600"/>
                <a:gd name="T7" fmla="*/ 11800 h 21600"/>
                <a:gd name="T8" fmla="*/ 16200 w 21600"/>
                <a:gd name="T9" fmla="*/ 20600 h 21600"/>
              </a:gdLst>
              <a:ahLst/>
              <a:cxnLst>
                <a:cxn ang="0">
                  <a:pos x="T0" y="T1"/>
                </a:cxn>
                <a:cxn ang="0">
                  <a:pos x="T2" y="T3"/>
                </a:cxn>
                <a:cxn ang="0">
                  <a:pos x="T4" y="T5"/>
                </a:cxn>
              </a:cxnLst>
              <a:rect l="T6" t="T7" r="T8" b="T9"/>
              <a:pathLst>
                <a:path w="21600" h="21600">
                  <a:moveTo>
                    <a:pt x="10800" y="0"/>
                  </a:moveTo>
                  <a:lnTo>
                    <a:pt x="21600" y="21600"/>
                  </a:lnTo>
                  <a:lnTo>
                    <a:pt x="0" y="21600"/>
                  </a:lnTo>
                  <a:lnTo>
                    <a:pt x="10800" y="0"/>
                  </a:lnTo>
                  <a:close/>
                </a:path>
              </a:pathLst>
            </a:custGeom>
            <a:solidFill>
              <a:srgbClr val="D8EBB3">
                <a:alpha val="48000"/>
              </a:srgbClr>
            </a:solidFill>
            <a:ln w="9525">
              <a:solidFill>
                <a:srgbClr val="000000"/>
              </a:solidFill>
              <a:miter lim="800000"/>
              <a:headEnd/>
              <a:tailEnd/>
            </a:ln>
          </p:spPr>
          <p:txBody>
            <a:bodyPr/>
            <a:lstStyle/>
            <a:p>
              <a:endParaRPr lang="en-US"/>
            </a:p>
          </p:txBody>
        </p:sp>
        <p:sp>
          <p:nvSpPr>
            <p:cNvPr id="78867" name="Pyr2"/>
            <p:cNvSpPr>
              <a:spLocks noEditPoints="1" noChangeArrowheads="1"/>
            </p:cNvSpPr>
            <p:nvPr/>
          </p:nvSpPr>
          <p:spPr bwMode="auto">
            <a:xfrm>
              <a:off x="1866" y="628"/>
              <a:ext cx="2027" cy="687"/>
            </a:xfrm>
            <a:custGeom>
              <a:avLst/>
              <a:gdLst>
                <a:gd name="T0" fmla="*/ 5787 w 21600"/>
                <a:gd name="T1" fmla="*/ 0 h 21600"/>
                <a:gd name="T2" fmla="*/ 15812 w 21600"/>
                <a:gd name="T3" fmla="*/ 0 h 21600"/>
                <a:gd name="T4" fmla="*/ 21600 w 21600"/>
                <a:gd name="T5" fmla="*/ 21600 h 21600"/>
                <a:gd name="T6" fmla="*/ 0 w 21600"/>
                <a:gd name="T7" fmla="*/ 21600 h 21600"/>
                <a:gd name="T8" fmla="*/ 5787 w 21600"/>
                <a:gd name="T9" fmla="*/ 500 h 21600"/>
                <a:gd name="T10" fmla="*/ 15812 w 21600"/>
                <a:gd name="T11" fmla="*/ 21100 h 21600"/>
              </a:gdLst>
              <a:ahLst/>
              <a:cxnLst>
                <a:cxn ang="0">
                  <a:pos x="T0" y="T1"/>
                </a:cxn>
                <a:cxn ang="0">
                  <a:pos x="T2" y="T3"/>
                </a:cxn>
                <a:cxn ang="0">
                  <a:pos x="T4" y="T5"/>
                </a:cxn>
                <a:cxn ang="0">
                  <a:pos x="T6" y="T7"/>
                </a:cxn>
              </a:cxnLst>
              <a:rect l="T8" t="T9" r="T10" b="T11"/>
              <a:pathLst>
                <a:path w="21600" h="21600">
                  <a:moveTo>
                    <a:pt x="5787" y="0"/>
                  </a:moveTo>
                  <a:lnTo>
                    <a:pt x="15812" y="0"/>
                  </a:lnTo>
                  <a:lnTo>
                    <a:pt x="21600" y="21600"/>
                  </a:lnTo>
                  <a:lnTo>
                    <a:pt x="0" y="21600"/>
                  </a:lnTo>
                  <a:lnTo>
                    <a:pt x="5787" y="0"/>
                  </a:lnTo>
                  <a:close/>
                </a:path>
              </a:pathLst>
            </a:custGeom>
            <a:solidFill>
              <a:srgbClr val="CCCCFF">
                <a:alpha val="48000"/>
              </a:srgbClr>
            </a:solidFill>
            <a:ln w="9525">
              <a:solidFill>
                <a:srgbClr val="000000"/>
              </a:solidFill>
              <a:miter lim="800000"/>
              <a:headEnd/>
              <a:tailEnd/>
            </a:ln>
          </p:spPr>
          <p:txBody>
            <a:bodyPr/>
            <a:lstStyle/>
            <a:p>
              <a:endParaRPr lang="en-US"/>
            </a:p>
          </p:txBody>
        </p:sp>
        <p:sp>
          <p:nvSpPr>
            <p:cNvPr id="78868" name="Pyr3"/>
            <p:cNvSpPr>
              <a:spLocks noEditPoints="1" noChangeArrowheads="1"/>
            </p:cNvSpPr>
            <p:nvPr/>
          </p:nvSpPr>
          <p:spPr bwMode="auto">
            <a:xfrm>
              <a:off x="1327" y="1315"/>
              <a:ext cx="3105" cy="685"/>
            </a:xfrm>
            <a:custGeom>
              <a:avLst/>
              <a:gdLst>
                <a:gd name="T0" fmla="*/ 3768 w 21600"/>
                <a:gd name="T1" fmla="*/ 0 h 21600"/>
                <a:gd name="T2" fmla="*/ 17831 w 21600"/>
                <a:gd name="T3" fmla="*/ 0 h 21600"/>
                <a:gd name="T4" fmla="*/ 21600 w 21600"/>
                <a:gd name="T5" fmla="*/ 21600 h 21600"/>
                <a:gd name="T6" fmla="*/ 0 w 21600"/>
                <a:gd name="T7" fmla="*/ 21600 h 21600"/>
                <a:gd name="T8" fmla="*/ 5287 w 21600"/>
                <a:gd name="T9" fmla="*/ 500 h 21600"/>
                <a:gd name="T10" fmla="*/ 16312 w 21600"/>
                <a:gd name="T11" fmla="*/ 21100 h 21600"/>
              </a:gdLst>
              <a:ahLst/>
              <a:cxnLst>
                <a:cxn ang="0">
                  <a:pos x="T0" y="T1"/>
                </a:cxn>
                <a:cxn ang="0">
                  <a:pos x="T2" y="T3"/>
                </a:cxn>
                <a:cxn ang="0">
                  <a:pos x="T4" y="T5"/>
                </a:cxn>
                <a:cxn ang="0">
                  <a:pos x="T6" y="T7"/>
                </a:cxn>
              </a:cxnLst>
              <a:rect l="T8" t="T9" r="T10" b="T11"/>
              <a:pathLst>
                <a:path w="21600" h="21600">
                  <a:moveTo>
                    <a:pt x="3768" y="0"/>
                  </a:moveTo>
                  <a:lnTo>
                    <a:pt x="17831" y="0"/>
                  </a:lnTo>
                  <a:lnTo>
                    <a:pt x="21600" y="21600"/>
                  </a:lnTo>
                  <a:lnTo>
                    <a:pt x="0" y="21600"/>
                  </a:lnTo>
                  <a:lnTo>
                    <a:pt x="3768" y="0"/>
                  </a:lnTo>
                  <a:close/>
                </a:path>
              </a:pathLst>
            </a:custGeom>
            <a:solidFill>
              <a:srgbClr val="FFBE7D">
                <a:alpha val="48000"/>
              </a:srgbClr>
            </a:solidFill>
            <a:ln w="9525">
              <a:solidFill>
                <a:srgbClr val="000000"/>
              </a:solidFill>
              <a:miter lim="800000"/>
              <a:headEnd/>
              <a:tailEnd/>
            </a:ln>
          </p:spPr>
          <p:txBody>
            <a:bodyPr/>
            <a:lstStyle/>
            <a:p>
              <a:endParaRPr lang="en-US"/>
            </a:p>
          </p:txBody>
        </p:sp>
        <p:sp>
          <p:nvSpPr>
            <p:cNvPr id="78869" name="Pyr4"/>
            <p:cNvSpPr>
              <a:spLocks noEditPoints="1" noChangeArrowheads="1"/>
            </p:cNvSpPr>
            <p:nvPr/>
          </p:nvSpPr>
          <p:spPr bwMode="auto">
            <a:xfrm>
              <a:off x="780" y="2000"/>
              <a:ext cx="4200" cy="686"/>
            </a:xfrm>
            <a:custGeom>
              <a:avLst/>
              <a:gdLst>
                <a:gd name="T0" fmla="*/ 2793 w 21600"/>
                <a:gd name="T1" fmla="*/ 0 h 21600"/>
                <a:gd name="T2" fmla="*/ 18806 w 21600"/>
                <a:gd name="T3" fmla="*/ 0 h 21600"/>
                <a:gd name="T4" fmla="*/ 21600 w 21600"/>
                <a:gd name="T5" fmla="*/ 21600 h 21600"/>
                <a:gd name="T6" fmla="*/ 0 w 21600"/>
                <a:gd name="T7" fmla="*/ 21600 h 21600"/>
                <a:gd name="T8" fmla="*/ 3287 w 21600"/>
                <a:gd name="T9" fmla="*/ 500 h 21600"/>
                <a:gd name="T10" fmla="*/ 17312 w 21600"/>
                <a:gd name="T11" fmla="*/ 21100 h 21600"/>
              </a:gdLst>
              <a:ahLst/>
              <a:cxnLst>
                <a:cxn ang="0">
                  <a:pos x="T0" y="T1"/>
                </a:cxn>
                <a:cxn ang="0">
                  <a:pos x="T2" y="T3"/>
                </a:cxn>
                <a:cxn ang="0">
                  <a:pos x="T4" y="T5"/>
                </a:cxn>
                <a:cxn ang="0">
                  <a:pos x="T6" y="T7"/>
                </a:cxn>
              </a:cxnLst>
              <a:rect l="T8" t="T9" r="T10" b="T11"/>
              <a:pathLst>
                <a:path w="21600" h="21600">
                  <a:moveTo>
                    <a:pt x="2793" y="0"/>
                  </a:moveTo>
                  <a:lnTo>
                    <a:pt x="18806" y="0"/>
                  </a:lnTo>
                  <a:lnTo>
                    <a:pt x="21600" y="21600"/>
                  </a:lnTo>
                  <a:lnTo>
                    <a:pt x="0" y="21600"/>
                  </a:lnTo>
                  <a:lnTo>
                    <a:pt x="2793" y="0"/>
                  </a:lnTo>
                  <a:close/>
                </a:path>
              </a:pathLst>
            </a:custGeom>
            <a:solidFill>
              <a:srgbClr val="FFFF99">
                <a:alpha val="48000"/>
              </a:srgbClr>
            </a:solidFill>
            <a:ln w="9525">
              <a:solidFill>
                <a:srgbClr val="000000"/>
              </a:solidFill>
              <a:miter lim="800000"/>
              <a:headEnd/>
              <a:tailEnd/>
            </a:ln>
          </p:spPr>
          <p:txBody>
            <a:bodyPr/>
            <a:lstStyle/>
            <a:p>
              <a:endParaRPr lang="en-US"/>
            </a:p>
          </p:txBody>
        </p:sp>
      </p:grpSp>
      <p:sp>
        <p:nvSpPr>
          <p:cNvPr id="78856" name="Rectangle 8"/>
          <p:cNvSpPr>
            <a:spLocks noGrp="1" noChangeArrowheads="1"/>
          </p:cNvSpPr>
          <p:nvPr>
            <p:ph type="title"/>
          </p:nvPr>
        </p:nvSpPr>
        <p:spPr>
          <a:xfrm>
            <a:off x="1128713" y="1028700"/>
            <a:ext cx="5449887" cy="595313"/>
          </a:xfrm>
        </p:spPr>
        <p:txBody>
          <a:bodyPr/>
          <a:lstStyle/>
          <a:p>
            <a:r>
              <a:rPr lang="en-US" sz="3600" b="1">
                <a:solidFill>
                  <a:schemeClr val="tx2"/>
                </a:solidFill>
              </a:rPr>
              <a:t>Self-Actualization</a:t>
            </a:r>
          </a:p>
        </p:txBody>
      </p:sp>
      <p:sp>
        <p:nvSpPr>
          <p:cNvPr id="78862" name="Rectangle 14"/>
          <p:cNvSpPr>
            <a:spLocks noChangeArrowheads="1"/>
          </p:cNvSpPr>
          <p:nvPr/>
        </p:nvSpPr>
        <p:spPr bwMode="auto">
          <a:xfrm>
            <a:off x="5449888" y="1893888"/>
            <a:ext cx="3694112" cy="1149350"/>
          </a:xfrm>
          <a:prstGeom prst="rect">
            <a:avLst/>
          </a:prstGeom>
          <a:noFill/>
          <a:ln w="9525">
            <a:noFill/>
            <a:miter lim="800000"/>
            <a:headEnd/>
            <a:tailEnd/>
          </a:ln>
          <a:effectLst/>
        </p:spPr>
        <p:txBody>
          <a:bodyPr lIns="92075" tIns="46038" rIns="92075" bIns="46038"/>
          <a:lstStyle/>
          <a:p>
            <a:pPr marL="342900" indent="-342900">
              <a:spcBef>
                <a:spcPct val="20000"/>
              </a:spcBef>
              <a:buClr>
                <a:schemeClr val="hlink"/>
              </a:buClr>
              <a:buSzPct val="70000"/>
              <a:buFont typeface="Wingdings" pitchFamily="2" charset="2"/>
              <a:buChar char="u"/>
            </a:pPr>
            <a:r>
              <a:rPr lang="en-US" sz="2400" dirty="0"/>
              <a:t>Achieve full potential</a:t>
            </a:r>
          </a:p>
          <a:p>
            <a:pPr marL="342900" indent="-342900">
              <a:spcBef>
                <a:spcPct val="20000"/>
              </a:spcBef>
              <a:buClr>
                <a:schemeClr val="hlink"/>
              </a:buClr>
              <a:buSzPct val="70000"/>
              <a:buFont typeface="Wingdings" pitchFamily="2" charset="2"/>
              <a:buChar char="u"/>
            </a:pPr>
            <a:r>
              <a:rPr lang="en-US" sz="2400" dirty="0"/>
              <a:t>Fulfillment</a:t>
            </a:r>
          </a:p>
        </p:txBody>
      </p:sp>
      <p:pic>
        <p:nvPicPr>
          <p:cNvPr id="78863" name="Picture 15"/>
          <p:cNvPicPr>
            <a:picLocks noGrp="1" noChangeAspect="1" noChangeArrowheads="1"/>
          </p:cNvPicPr>
          <p:nvPr>
            <p:ph sz="quarter" idx="3"/>
          </p:nvPr>
        </p:nvPicPr>
        <p:blipFill>
          <a:blip r:embed="rId4"/>
          <a:srcRect/>
          <a:stretch>
            <a:fillRect/>
          </a:stretch>
        </p:blipFill>
        <p:spPr>
          <a:xfrm>
            <a:off x="2270125" y="2178050"/>
            <a:ext cx="2452688" cy="2711450"/>
          </a:xfrm>
          <a:noFill/>
          <a:ln/>
        </p:spPr>
      </p:pic>
    </p:spTree>
  </p:cSld>
  <p:clrMapOvr>
    <a:masterClrMapping/>
  </p:clrMapOvr>
  <p:transition spd="med" advClick="0">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grpId="0" nodeType="afterEffect">
                                  <p:stCondLst>
                                    <p:cond delay="0"/>
                                  </p:stCondLst>
                                  <p:childTnLst>
                                    <p:animScale>
                                      <p:cBhvr>
                                        <p:cTn id="6" dur="2000" fill="hold"/>
                                        <p:tgtEl>
                                          <p:spTgt spid="78856"/>
                                        </p:tgtEl>
                                      </p:cBhvr>
                                      <p:by x="150000" y="150000"/>
                                    </p:animScale>
                                  </p:childTnLst>
                                </p:cTn>
                              </p:par>
                              <p:par>
                                <p:cTn id="7" presetID="1" presetClass="entr" presetSubtype="0" fill="hold" nodeType="withEffect">
                                  <p:stCondLst>
                                    <p:cond delay="0"/>
                                  </p:stCondLst>
                                  <p:childTnLst>
                                    <p:set>
                                      <p:cBhvr>
                                        <p:cTn id="8" dur="1" fill="hold">
                                          <p:stCondLst>
                                            <p:cond delay="0"/>
                                          </p:stCondLst>
                                        </p:cTn>
                                        <p:tgtEl>
                                          <p:spTgt spid="78862">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886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56"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295400" y="2057400"/>
            <a:ext cx="6400800" cy="2514600"/>
          </a:xfrm>
        </p:spPr>
        <p:txBody>
          <a:bodyPr/>
          <a:lstStyle/>
          <a:p>
            <a:pPr>
              <a:lnSpc>
                <a:spcPct val="150000"/>
              </a:lnSpc>
            </a:pPr>
            <a:r>
              <a:rPr lang="en-US" sz="4800" dirty="0" smtClean="0"/>
              <a:t>Meeting Needs in the Classroom???</a:t>
            </a:r>
          </a:p>
          <a:p>
            <a:pPr>
              <a:lnSpc>
                <a:spcPct val="150000"/>
              </a:lnSpc>
            </a:pPr>
            <a:endParaRPr lang="en-US" dirty="0"/>
          </a:p>
        </p:txBody>
      </p:sp>
    </p:spTree>
  </p:cSld>
  <p:clrMapOvr>
    <a:masterClrMapping/>
  </p:clrMapOvr>
  <p:transition advClick="0">
    <p:cut thruBlk="1"/>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9156" name="Rectangle 4"/>
          <p:cNvSpPr>
            <a:spLocks noGrp="1" noChangeArrowheads="1"/>
          </p:cNvSpPr>
          <p:nvPr>
            <p:ph type="title"/>
          </p:nvPr>
        </p:nvSpPr>
        <p:spPr>
          <a:xfrm>
            <a:off x="347663" y="779463"/>
            <a:ext cx="8421687" cy="917575"/>
          </a:xfrm>
        </p:spPr>
        <p:txBody>
          <a:bodyPr/>
          <a:lstStyle/>
          <a:p>
            <a:r>
              <a:rPr lang="en-US"/>
              <a:t>Implementing in the Classroom</a:t>
            </a:r>
          </a:p>
        </p:txBody>
      </p:sp>
      <p:graphicFrame>
        <p:nvGraphicFramePr>
          <p:cNvPr id="49241" name="Group 89"/>
          <p:cNvGraphicFramePr>
            <a:graphicFrameLocks noGrp="1"/>
          </p:cNvGraphicFramePr>
          <p:nvPr>
            <p:ph type="tbl" idx="1"/>
          </p:nvPr>
        </p:nvGraphicFramePr>
        <p:xfrm>
          <a:off x="382588" y="2011363"/>
          <a:ext cx="8307387" cy="4236720"/>
        </p:xfrm>
        <a:graphic>
          <a:graphicData uri="http://schemas.openxmlformats.org/drawingml/2006/table">
            <a:tbl>
              <a:tblPr/>
              <a:tblGrid>
                <a:gridCol w="2078037"/>
                <a:gridCol w="6229350"/>
              </a:tblGrid>
              <a:tr h="596900">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1" lang="en-US" sz="2400" b="0" i="0" u="none" strike="noStrike" cap="none" normalizeH="0" baseline="0" smtClean="0">
                          <a:ln>
                            <a:noFill/>
                          </a:ln>
                          <a:solidFill>
                            <a:schemeClr val="tx1"/>
                          </a:solidFill>
                          <a:effectLst/>
                          <a:latin typeface="Arial" charset="0"/>
                        </a:rPr>
                        <a:t>Self-Actualization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1" lang="en-US" sz="2000" b="0" i="0" u="none" strike="noStrike" cap="none" normalizeH="0" baseline="0" smtClean="0">
                          <a:ln>
                            <a:noFill/>
                          </a:ln>
                          <a:solidFill>
                            <a:schemeClr val="tx1"/>
                          </a:solidFill>
                          <a:effectLst/>
                          <a:latin typeface="Arial" charset="0"/>
                        </a:rPr>
                        <a:t>Provide challenges </a:t>
                      </a:r>
                    </a:p>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1" lang="en-US" sz="2000" b="0" i="0" u="none" strike="noStrike" cap="none" normalizeH="0" baseline="0" smtClean="0">
                          <a:ln>
                            <a:noFill/>
                          </a:ln>
                          <a:solidFill>
                            <a:schemeClr val="tx1"/>
                          </a:solidFill>
                          <a:effectLst/>
                          <a:latin typeface="Arial" charset="0"/>
                        </a:rPr>
                        <a:t>Encourage autonomy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595313">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1" lang="en-US" sz="2400" b="0" i="0" u="none" strike="noStrike" cap="none" normalizeH="0" baseline="0" smtClean="0">
                          <a:ln>
                            <a:noFill/>
                          </a:ln>
                          <a:solidFill>
                            <a:schemeClr val="tx1"/>
                          </a:solidFill>
                          <a:effectLst/>
                          <a:latin typeface="Arial" charset="0"/>
                        </a:rPr>
                        <a:t>Esteem</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1" lang="en-US" sz="2000" b="0" i="0" u="none" strike="noStrike" cap="none" normalizeH="0" baseline="0" smtClean="0">
                          <a:ln>
                            <a:noFill/>
                          </a:ln>
                          <a:solidFill>
                            <a:schemeClr val="tx1"/>
                          </a:solidFill>
                          <a:effectLst/>
                          <a:latin typeface="Arial" charset="0"/>
                        </a:rPr>
                        <a:t>Feedback</a:t>
                      </a:r>
                    </a:p>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1" lang="en-US" sz="2000" b="0" i="0" u="none" strike="noStrike" cap="none" normalizeH="0" baseline="0" smtClean="0">
                          <a:ln>
                            <a:noFill/>
                          </a:ln>
                          <a:solidFill>
                            <a:schemeClr val="tx1"/>
                          </a:solidFill>
                          <a:effectLst/>
                          <a:latin typeface="Arial" charset="0"/>
                        </a:rPr>
                        <a:t>Acknowledge success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608013">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1" lang="en-US" sz="2400" b="0" i="0" u="none" strike="noStrike" cap="none" normalizeH="0" baseline="0" smtClean="0">
                          <a:ln>
                            <a:noFill/>
                          </a:ln>
                          <a:solidFill>
                            <a:schemeClr val="tx1"/>
                          </a:solidFill>
                          <a:effectLst/>
                          <a:latin typeface="Arial" charset="0"/>
                        </a:rPr>
                        <a:t>Social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1" lang="en-US" sz="2000" b="0" i="0" u="none" strike="noStrike" cap="none" normalizeH="0" baseline="0" smtClean="0">
                          <a:ln>
                            <a:noFill/>
                          </a:ln>
                          <a:solidFill>
                            <a:schemeClr val="tx1"/>
                          </a:solidFill>
                          <a:effectLst/>
                          <a:latin typeface="Arial" charset="0"/>
                        </a:rPr>
                        <a:t>Introductions</a:t>
                      </a:r>
                    </a:p>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1" lang="en-US" sz="2000" b="0" i="0" u="none" strike="noStrike" cap="none" normalizeH="0" baseline="0" smtClean="0">
                          <a:ln>
                            <a:noFill/>
                          </a:ln>
                          <a:solidFill>
                            <a:schemeClr val="tx1"/>
                          </a:solidFill>
                          <a:effectLst/>
                          <a:latin typeface="Arial" charset="0"/>
                        </a:rPr>
                        <a:t>Interact with students</a:t>
                      </a:r>
                    </a:p>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1" lang="en-US" sz="2000" b="0" i="0" u="none" strike="noStrike" cap="none" normalizeH="0" baseline="0" smtClean="0">
                          <a:ln>
                            <a:noFill/>
                          </a:ln>
                          <a:solidFill>
                            <a:schemeClr val="tx1"/>
                          </a:solidFill>
                          <a:effectLst/>
                          <a:latin typeface="Arial" charset="0"/>
                        </a:rPr>
                        <a:t>Inclusive activities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595313">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1" lang="en-US" sz="2400" b="0" i="0" u="none" strike="noStrike" cap="none" normalizeH="0" baseline="0" smtClean="0">
                          <a:ln>
                            <a:noFill/>
                          </a:ln>
                          <a:solidFill>
                            <a:schemeClr val="tx1"/>
                          </a:solidFill>
                          <a:effectLst/>
                          <a:latin typeface="Arial" charset="0"/>
                        </a:rPr>
                        <a:t>Safety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1" lang="en-US" sz="2000" b="0" i="0" u="none" strike="noStrike" cap="none" normalizeH="0" baseline="0" smtClean="0">
                          <a:ln>
                            <a:noFill/>
                          </a:ln>
                          <a:solidFill>
                            <a:schemeClr val="tx1"/>
                          </a:solidFill>
                          <a:effectLst/>
                          <a:latin typeface="Arial" charset="0"/>
                        </a:rPr>
                        <a:t>Maintain a safe and non-threatening atmosphere</a:t>
                      </a:r>
                    </a:p>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1" lang="en-US" sz="2000" b="0" i="0" u="none" strike="noStrike" cap="none" normalizeH="0" baseline="0" smtClean="0">
                          <a:ln>
                            <a:noFill/>
                          </a:ln>
                          <a:solidFill>
                            <a:schemeClr val="tx1"/>
                          </a:solidFill>
                          <a:effectLst/>
                          <a:latin typeface="Arial" charset="0"/>
                        </a:rPr>
                        <a:t>Create a comfortable environment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635000">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1" lang="en-US" sz="2400" b="0" i="0" u="none" strike="noStrike" cap="none" normalizeH="0" baseline="0" smtClean="0">
                          <a:ln>
                            <a:noFill/>
                          </a:ln>
                          <a:solidFill>
                            <a:schemeClr val="tx1"/>
                          </a:solidFill>
                          <a:effectLst/>
                          <a:latin typeface="Arial" charset="0"/>
                        </a:rPr>
                        <a:t>Physiological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1" lang="en-US" sz="2000" b="0" i="0" u="none" strike="noStrike" cap="none" normalizeH="0" baseline="0" smtClean="0">
                          <a:ln>
                            <a:noFill/>
                          </a:ln>
                          <a:solidFill>
                            <a:schemeClr val="tx1"/>
                          </a:solidFill>
                          <a:effectLst/>
                          <a:latin typeface="Arial" charset="0"/>
                        </a:rPr>
                        <a:t>Room temperature</a:t>
                      </a:r>
                    </a:p>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pPr>
                      <a:r>
                        <a:rPr kumimoji="1" lang="en-US" sz="2000" b="0" i="0" u="none" strike="noStrike" cap="none" normalizeH="0" baseline="0" smtClean="0">
                          <a:ln>
                            <a:noFill/>
                          </a:ln>
                          <a:solidFill>
                            <a:schemeClr val="tx1"/>
                          </a:solidFill>
                          <a:effectLst/>
                          <a:latin typeface="Arial" charset="0"/>
                        </a:rPr>
                        <a:t>Pacing/Breaks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spd="med" advClick="0">
    <p:wipe dir="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7076" name="Rectangle 4"/>
          <p:cNvSpPr>
            <a:spLocks noGrp="1" noChangeArrowheads="1"/>
          </p:cNvSpPr>
          <p:nvPr>
            <p:ph type="title"/>
          </p:nvPr>
        </p:nvSpPr>
        <p:spPr/>
        <p:txBody>
          <a:bodyPr/>
          <a:lstStyle/>
          <a:p>
            <a:r>
              <a:rPr lang="en-US" dirty="0" smtClean="0"/>
              <a:t>Behavioral management Approaches: Douglas </a:t>
            </a:r>
            <a:r>
              <a:rPr lang="en-US" dirty="0"/>
              <a:t>McGregor</a:t>
            </a:r>
          </a:p>
        </p:txBody>
      </p:sp>
      <p:sp>
        <p:nvSpPr>
          <p:cNvPr id="387077" name="Rectangle 5"/>
          <p:cNvSpPr>
            <a:spLocks noGrp="1" noChangeArrowheads="1"/>
          </p:cNvSpPr>
          <p:nvPr>
            <p:ph type="body" idx="1"/>
          </p:nvPr>
        </p:nvSpPr>
        <p:spPr>
          <a:xfrm>
            <a:off x="685800" y="1828800"/>
            <a:ext cx="7772400" cy="4419600"/>
          </a:xfrm>
        </p:spPr>
        <p:txBody>
          <a:bodyPr/>
          <a:lstStyle/>
          <a:p>
            <a:pPr>
              <a:spcBef>
                <a:spcPct val="50000"/>
              </a:spcBef>
            </a:pPr>
            <a:r>
              <a:rPr lang="en-US" dirty="0"/>
              <a:t>Proposed the Theory X and Theory Y styles of management.</a:t>
            </a:r>
          </a:p>
          <a:p>
            <a:pPr lvl="1">
              <a:spcBef>
                <a:spcPct val="50000"/>
              </a:spcBef>
            </a:pPr>
            <a:r>
              <a:rPr lang="en-US" dirty="0"/>
              <a:t>Theory X managers perceive that their subordinates have an inherent dislike of work and will avoid it if at all possible.</a:t>
            </a:r>
          </a:p>
          <a:p>
            <a:pPr lvl="1">
              <a:spcBef>
                <a:spcPct val="50000"/>
              </a:spcBef>
            </a:pPr>
            <a:r>
              <a:rPr lang="en-US" dirty="0"/>
              <a:t>Theory Y managers perceive that their subordinates enjoy work and that they will gain satisfaction from performing their jobs.</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87077">
                                            <p:txEl>
                                              <p:pRg st="0" end="0"/>
                                            </p:txEl>
                                          </p:spTgt>
                                        </p:tgtEl>
                                        <p:attrNameLst>
                                          <p:attrName>style.visibility</p:attrName>
                                        </p:attrNameLst>
                                      </p:cBhvr>
                                      <p:to>
                                        <p:strVal val="visible"/>
                                      </p:to>
                                    </p:set>
                                    <p:animEffect transition="in" filter="box(in)">
                                      <p:cBhvr>
                                        <p:cTn id="7" dur="500"/>
                                        <p:tgtEl>
                                          <p:spTgt spid="387077">
                                            <p:txEl>
                                              <p:pRg st="0" end="0"/>
                                            </p:txEl>
                                          </p:spTgt>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387077">
                                            <p:txEl>
                                              <p:pRg st="1" end="1"/>
                                            </p:txEl>
                                          </p:spTgt>
                                        </p:tgtEl>
                                        <p:attrNameLst>
                                          <p:attrName>style.visibility</p:attrName>
                                        </p:attrNameLst>
                                      </p:cBhvr>
                                      <p:to>
                                        <p:strVal val="visible"/>
                                      </p:to>
                                    </p:set>
                                    <p:animEffect transition="in" filter="box(in)">
                                      <p:cBhvr>
                                        <p:cTn id="10" dur="500"/>
                                        <p:tgtEl>
                                          <p:spTgt spid="387077">
                                            <p:txEl>
                                              <p:pRg st="1" end="1"/>
                                            </p:txEl>
                                          </p:spTgt>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387077">
                                            <p:txEl>
                                              <p:pRg st="2" end="2"/>
                                            </p:txEl>
                                          </p:spTgt>
                                        </p:tgtEl>
                                        <p:attrNameLst>
                                          <p:attrName>style.visibility</p:attrName>
                                        </p:attrNameLst>
                                      </p:cBhvr>
                                      <p:to>
                                        <p:strVal val="visible"/>
                                      </p:to>
                                    </p:set>
                                    <p:animEffect transition="in" filter="box(in)">
                                      <p:cBhvr>
                                        <p:cTn id="13" dur="500"/>
                                        <p:tgtEl>
                                          <p:spTgt spid="38707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7077" grpId="0" uiExpand="1"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2" name="Rectangle 4"/>
          <p:cNvSpPr>
            <a:spLocks noChangeArrowheads="1"/>
          </p:cNvSpPr>
          <p:nvPr/>
        </p:nvSpPr>
        <p:spPr bwMode="auto">
          <a:xfrm>
            <a:off x="304800" y="1676400"/>
            <a:ext cx="8686800" cy="3570208"/>
          </a:xfrm>
          <a:prstGeom prst="rect">
            <a:avLst/>
          </a:prstGeom>
          <a:noFill/>
          <a:ln w="9525">
            <a:noFill/>
            <a:miter lim="800000"/>
            <a:headEnd/>
            <a:tailEnd/>
          </a:ln>
          <a:effectLst/>
        </p:spPr>
        <p:txBody>
          <a:bodyPr wrap="square">
            <a:spAutoFit/>
          </a:bodyPr>
          <a:lstStyle/>
          <a:p>
            <a:pPr>
              <a:spcBef>
                <a:spcPct val="50000"/>
              </a:spcBef>
              <a:tabLst>
                <a:tab pos="1828800" algn="l"/>
                <a:tab pos="5259388" algn="l"/>
              </a:tabLst>
            </a:pPr>
            <a:r>
              <a:rPr lang="en-US" b="1" dirty="0">
                <a:solidFill>
                  <a:srgbClr val="0066CC"/>
                </a:solidFill>
              </a:rPr>
              <a:t>Factor </a:t>
            </a:r>
            <a:r>
              <a:rPr lang="en-US" dirty="0">
                <a:solidFill>
                  <a:srgbClr val="0066CC"/>
                </a:solidFill>
              </a:rPr>
              <a:t>	</a:t>
            </a:r>
            <a:r>
              <a:rPr lang="en-US" b="1" dirty="0">
                <a:solidFill>
                  <a:srgbClr val="0066CC"/>
                </a:solidFill>
              </a:rPr>
              <a:t>Theory X Assumptions </a:t>
            </a:r>
            <a:r>
              <a:rPr lang="en-US" dirty="0">
                <a:solidFill>
                  <a:srgbClr val="0066CC"/>
                </a:solidFill>
              </a:rPr>
              <a:t>	</a:t>
            </a:r>
            <a:r>
              <a:rPr lang="en-US" b="1" dirty="0">
                <a:solidFill>
                  <a:srgbClr val="0066CC"/>
                </a:solidFill>
              </a:rPr>
              <a:t>Theory Y Assumptions</a:t>
            </a:r>
            <a:endParaRPr lang="en-US" dirty="0">
              <a:solidFill>
                <a:srgbClr val="0066CC"/>
              </a:solidFill>
            </a:endParaRPr>
          </a:p>
          <a:p>
            <a:pPr>
              <a:spcBef>
                <a:spcPct val="50000"/>
              </a:spcBef>
              <a:tabLst>
                <a:tab pos="1828800" algn="l"/>
                <a:tab pos="5259388" algn="l"/>
              </a:tabLst>
            </a:pPr>
            <a:r>
              <a:rPr lang="en-US" sz="1600" i="1" dirty="0">
                <a:solidFill>
                  <a:srgbClr val="221E1F"/>
                </a:solidFill>
              </a:rPr>
              <a:t>Employee attitude </a:t>
            </a:r>
            <a:r>
              <a:rPr lang="en-US" sz="1600" dirty="0">
                <a:solidFill>
                  <a:srgbClr val="221E1F"/>
                </a:solidFill>
              </a:rPr>
              <a:t>	Employees dislike work and. 	Employees enjoy work and </a:t>
            </a:r>
            <a:br>
              <a:rPr lang="en-US" sz="1600" dirty="0">
                <a:solidFill>
                  <a:srgbClr val="221E1F"/>
                </a:solidFill>
              </a:rPr>
            </a:br>
            <a:r>
              <a:rPr lang="en-US" sz="1600" i="1" dirty="0">
                <a:solidFill>
                  <a:srgbClr val="221E1F"/>
                </a:solidFill>
              </a:rPr>
              <a:t>toward work </a:t>
            </a:r>
            <a:r>
              <a:rPr lang="en-US" sz="1600" dirty="0">
                <a:solidFill>
                  <a:srgbClr val="221E1F"/>
                </a:solidFill>
              </a:rPr>
              <a:t>	will avoid it if at all possible.	will actively seek it.</a:t>
            </a:r>
            <a:br>
              <a:rPr lang="en-US" sz="1600" dirty="0">
                <a:solidFill>
                  <a:srgbClr val="221E1F"/>
                </a:solidFill>
              </a:rPr>
            </a:br>
            <a:r>
              <a:rPr lang="en-US" sz="1600" dirty="0">
                <a:solidFill>
                  <a:srgbClr val="221E1F"/>
                </a:solidFill>
              </a:rPr>
              <a:t/>
            </a:r>
            <a:br>
              <a:rPr lang="en-US" sz="1600" dirty="0">
                <a:solidFill>
                  <a:srgbClr val="221E1F"/>
                </a:solidFill>
              </a:rPr>
            </a:br>
            <a:r>
              <a:rPr lang="en-US" sz="1600" i="1" dirty="0">
                <a:solidFill>
                  <a:srgbClr val="221E1F"/>
                </a:solidFill>
              </a:rPr>
              <a:t>Management view </a:t>
            </a:r>
            <a:r>
              <a:rPr lang="en-US" sz="1600" dirty="0">
                <a:solidFill>
                  <a:srgbClr val="221E1F"/>
                </a:solidFill>
              </a:rPr>
              <a:t>	Employees must be directed,	Employees are self-motivated</a:t>
            </a:r>
            <a:br>
              <a:rPr lang="en-US" sz="1600" dirty="0">
                <a:solidFill>
                  <a:srgbClr val="221E1F"/>
                </a:solidFill>
              </a:rPr>
            </a:br>
            <a:r>
              <a:rPr lang="en-US" sz="1600" i="1" dirty="0">
                <a:solidFill>
                  <a:srgbClr val="221E1F"/>
                </a:solidFill>
              </a:rPr>
              <a:t>of direction </a:t>
            </a:r>
            <a:r>
              <a:rPr lang="en-US" sz="1600" dirty="0">
                <a:solidFill>
                  <a:srgbClr val="221E1F"/>
                </a:solidFill>
              </a:rPr>
              <a:t>	coerced, controlled, or threatened	and self-directed toward achieving </a:t>
            </a:r>
            <a:br>
              <a:rPr lang="en-US" sz="1600" dirty="0">
                <a:solidFill>
                  <a:srgbClr val="221E1F"/>
                </a:solidFill>
              </a:rPr>
            </a:br>
            <a:r>
              <a:rPr lang="en-US" sz="1600" dirty="0">
                <a:solidFill>
                  <a:srgbClr val="221E1F"/>
                </a:solidFill>
              </a:rPr>
              <a:t>	to get them to put forth adequate effort. 	organizational goals.</a:t>
            </a:r>
            <a:br>
              <a:rPr lang="en-US" sz="1600" dirty="0">
                <a:solidFill>
                  <a:srgbClr val="221E1F"/>
                </a:solidFill>
              </a:rPr>
            </a:br>
            <a:r>
              <a:rPr lang="en-US" sz="1600" dirty="0"/>
              <a:t> </a:t>
            </a:r>
            <a:r>
              <a:rPr lang="en-US" sz="1600" dirty="0">
                <a:solidFill>
                  <a:srgbClr val="221E1F"/>
                </a:solidFill>
              </a:rPr>
              <a:t/>
            </a:r>
            <a:br>
              <a:rPr lang="en-US" sz="1600" dirty="0">
                <a:solidFill>
                  <a:srgbClr val="221E1F"/>
                </a:solidFill>
              </a:rPr>
            </a:br>
            <a:r>
              <a:rPr lang="en-US" sz="1600" i="1" dirty="0">
                <a:solidFill>
                  <a:srgbClr val="221E1F"/>
                </a:solidFill>
              </a:rPr>
              <a:t>Employee view </a:t>
            </a:r>
            <a:r>
              <a:rPr lang="en-US" sz="1600" dirty="0">
                <a:solidFill>
                  <a:srgbClr val="221E1F"/>
                </a:solidFill>
              </a:rPr>
              <a:t>	Employees wish to avoid responsibility; 	Employees seek responsibility; </a:t>
            </a:r>
            <a:br>
              <a:rPr lang="en-US" sz="1600" dirty="0">
                <a:solidFill>
                  <a:srgbClr val="221E1F"/>
                </a:solidFill>
              </a:rPr>
            </a:br>
            <a:r>
              <a:rPr lang="en-US" sz="1600" i="1" dirty="0">
                <a:solidFill>
                  <a:srgbClr val="221E1F"/>
                </a:solidFill>
              </a:rPr>
              <a:t>of</a:t>
            </a:r>
            <a:r>
              <a:rPr lang="en-US" sz="1600" dirty="0">
                <a:solidFill>
                  <a:srgbClr val="221E1F"/>
                </a:solidFill>
              </a:rPr>
              <a:t> </a:t>
            </a:r>
            <a:r>
              <a:rPr lang="en-US" sz="1600" i="1" dirty="0">
                <a:solidFill>
                  <a:srgbClr val="221E1F"/>
                </a:solidFill>
              </a:rPr>
              <a:t>direction</a:t>
            </a:r>
            <a:r>
              <a:rPr lang="en-US" sz="1600" dirty="0">
                <a:solidFill>
                  <a:srgbClr val="221E1F"/>
                </a:solidFill>
              </a:rPr>
              <a:t> 	they prefer to be directed and told what 	they wish to use their creativity,</a:t>
            </a:r>
            <a:br>
              <a:rPr lang="en-US" sz="1600" dirty="0">
                <a:solidFill>
                  <a:srgbClr val="221E1F"/>
                </a:solidFill>
              </a:rPr>
            </a:br>
            <a:r>
              <a:rPr lang="en-US" sz="1600" dirty="0">
                <a:solidFill>
                  <a:srgbClr val="221E1F"/>
                </a:solidFill>
              </a:rPr>
              <a:t> 	to do and how to do it. 	imagination, and ingenuity in</a:t>
            </a:r>
            <a:br>
              <a:rPr lang="en-US" sz="1600" dirty="0">
                <a:solidFill>
                  <a:srgbClr val="221E1F"/>
                </a:solidFill>
              </a:rPr>
            </a:br>
            <a:r>
              <a:rPr lang="en-US" sz="1600" dirty="0">
                <a:solidFill>
                  <a:srgbClr val="221E1F"/>
                </a:solidFill>
              </a:rPr>
              <a:t> 		performing their jobs. 	</a:t>
            </a:r>
          </a:p>
          <a:p>
            <a:pPr>
              <a:spcBef>
                <a:spcPct val="50000"/>
              </a:spcBef>
              <a:tabLst>
                <a:tab pos="1828800" algn="l"/>
                <a:tab pos="5259388" algn="l"/>
              </a:tabLst>
            </a:pPr>
            <a:r>
              <a:rPr lang="en-US" sz="1600" i="1" dirty="0">
                <a:solidFill>
                  <a:srgbClr val="221E1F"/>
                </a:solidFill>
              </a:rPr>
              <a:t>Management style </a:t>
            </a:r>
            <a:r>
              <a:rPr lang="en-US" sz="1600" dirty="0">
                <a:solidFill>
                  <a:srgbClr val="221E1F"/>
                </a:solidFill>
              </a:rPr>
              <a:t>	Authoritarian style of management 	Participatory style of management </a:t>
            </a:r>
          </a:p>
        </p:txBody>
      </p:sp>
      <p:sp>
        <p:nvSpPr>
          <p:cNvPr id="6" name="Title 5"/>
          <p:cNvSpPr>
            <a:spLocks noGrp="1"/>
          </p:cNvSpPr>
          <p:nvPr>
            <p:ph type="title"/>
          </p:nvPr>
        </p:nvSpPr>
        <p:spPr>
          <a:xfrm>
            <a:off x="533400" y="457200"/>
            <a:ext cx="8305800" cy="685800"/>
          </a:xfrm>
        </p:spPr>
        <p:txBody>
          <a:bodyPr>
            <a:normAutofit fontScale="90000"/>
          </a:bodyPr>
          <a:lstStyle/>
          <a:p>
            <a:r>
              <a:rPr lang="en-US" u="none" dirty="0" smtClean="0">
                <a:solidFill>
                  <a:schemeClr val="tx1"/>
                </a:solidFill>
                <a:latin typeface="Arial" charset="0"/>
              </a:rPr>
              <a:t>Comparison: Theory X &amp; Theory Y Assumptions</a:t>
            </a:r>
            <a:endParaRPr lang="en-US" dirty="0"/>
          </a:p>
        </p:txBody>
      </p:sp>
    </p:spTree>
  </p:cSld>
  <p:clrMapOvr>
    <a:masterClrMapping/>
  </p:clrMapOvr>
  <p:transition>
    <p:cut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27332"/>
                                        </p:tgtEl>
                                        <p:attrNameLst>
                                          <p:attrName>style.visibility</p:attrName>
                                        </p:attrNameLst>
                                      </p:cBhvr>
                                      <p:to>
                                        <p:strVal val="visible"/>
                                      </p:to>
                                    </p:set>
                                    <p:animEffect transition="in" filter="wipe(down)">
                                      <p:cBhvr>
                                        <p:cTn id="7" dur="500"/>
                                        <p:tgtEl>
                                          <p:spTgt spid="2273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7332"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1371600" y="1295400"/>
          <a:ext cx="6705600" cy="48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itle 5"/>
          <p:cNvSpPr>
            <a:spLocks noGrp="1"/>
          </p:cNvSpPr>
          <p:nvPr>
            <p:ph type="title"/>
          </p:nvPr>
        </p:nvSpPr>
        <p:spPr/>
        <p:txBody>
          <a:bodyPr/>
          <a:lstStyle/>
          <a:p>
            <a:pPr lvl="0"/>
            <a:r>
              <a:rPr lang="en-US" dirty="0" smtClean="0"/>
              <a:t>Modern Management Thinking:</a:t>
            </a:r>
            <a:endParaRPr lang="en-US" dirty="0"/>
          </a:p>
        </p:txBody>
      </p:sp>
    </p:spTree>
  </p:cSld>
  <p:clrMapOvr>
    <a:masterClrMapping/>
  </p:clrMapOvr>
  <p:transition>
    <p:cut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5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8131" name="Rectangle 3"/>
          <p:cNvSpPr>
            <a:spLocks noGrp="1" noChangeArrowheads="1"/>
          </p:cNvSpPr>
          <p:nvPr>
            <p:ph type="body" idx="1"/>
          </p:nvPr>
        </p:nvSpPr>
        <p:spPr>
          <a:noFill/>
          <a:ln/>
        </p:spPr>
        <p:txBody>
          <a:bodyPr lIns="92075" tIns="46038" rIns="92075" bIns="46038"/>
          <a:lstStyle/>
          <a:p>
            <a:pPr>
              <a:lnSpc>
                <a:spcPct val="110000"/>
              </a:lnSpc>
              <a:buSzPct val="90000"/>
              <a:buFont typeface="Wingdings" pitchFamily="2" charset="2"/>
              <a:buChar char="Ø"/>
            </a:pPr>
            <a:r>
              <a:rPr lang="en-US" dirty="0"/>
              <a:t>Systems thinking</a:t>
            </a:r>
          </a:p>
          <a:p>
            <a:pPr lvl="1">
              <a:lnSpc>
                <a:spcPct val="110000"/>
              </a:lnSpc>
            </a:pPr>
            <a:r>
              <a:rPr lang="en-US" dirty="0"/>
              <a:t>System</a:t>
            </a:r>
          </a:p>
          <a:p>
            <a:pPr lvl="2">
              <a:lnSpc>
                <a:spcPct val="110000"/>
              </a:lnSpc>
            </a:pPr>
            <a:r>
              <a:rPr lang="en-US" sz="2400" dirty="0"/>
              <a:t>Collection of interrelated parts that function together to achieve a common purpose.</a:t>
            </a:r>
          </a:p>
          <a:p>
            <a:pPr lvl="1">
              <a:lnSpc>
                <a:spcPct val="110000"/>
              </a:lnSpc>
            </a:pPr>
            <a:r>
              <a:rPr lang="en-US" dirty="0"/>
              <a:t>Subsystem</a:t>
            </a:r>
          </a:p>
          <a:p>
            <a:pPr lvl="2">
              <a:lnSpc>
                <a:spcPct val="110000"/>
              </a:lnSpc>
            </a:pPr>
            <a:r>
              <a:rPr lang="en-US" sz="2400" dirty="0"/>
              <a:t>A smaller component of a larger system.</a:t>
            </a:r>
          </a:p>
          <a:p>
            <a:pPr lvl="1">
              <a:lnSpc>
                <a:spcPct val="110000"/>
              </a:lnSpc>
            </a:pPr>
            <a:r>
              <a:rPr lang="en-US" dirty="0"/>
              <a:t>Open systems</a:t>
            </a:r>
          </a:p>
          <a:p>
            <a:pPr lvl="2">
              <a:lnSpc>
                <a:spcPct val="110000"/>
              </a:lnSpc>
            </a:pPr>
            <a:r>
              <a:rPr lang="en-US" sz="2400" dirty="0"/>
              <a:t>Organizations that interact with their environments in the continual process of transforming resource inputs into outputs.</a:t>
            </a:r>
          </a:p>
        </p:txBody>
      </p:sp>
      <p:sp>
        <p:nvSpPr>
          <p:cNvPr id="4" name="Title 3"/>
          <p:cNvSpPr>
            <a:spLocks noGrp="1"/>
          </p:cNvSpPr>
          <p:nvPr>
            <p:ph type="title"/>
          </p:nvPr>
        </p:nvSpPr>
        <p:spPr/>
        <p:txBody>
          <a:bodyPr/>
          <a:lstStyle/>
          <a:p>
            <a:r>
              <a:rPr lang="en-US" dirty="0" smtClean="0"/>
              <a:t>Modern Management Thinking:</a:t>
            </a:r>
            <a:endParaRPr lang="en-US" dirty="0"/>
          </a:p>
        </p:txBody>
      </p:sp>
    </p:spTree>
  </p:cSld>
  <p:clrMapOvr>
    <a:masterClrMapping/>
  </p:clrMapOvr>
  <p:transition>
    <p:cut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8131">
                                            <p:txEl>
                                              <p:pRg st="0" end="0"/>
                                            </p:txEl>
                                          </p:spTgt>
                                        </p:tgtEl>
                                        <p:attrNameLst>
                                          <p:attrName>style.visibility</p:attrName>
                                        </p:attrNameLst>
                                      </p:cBhvr>
                                      <p:to>
                                        <p:strVal val="visible"/>
                                      </p:to>
                                    </p:set>
                                    <p:animEffect transition="in" filter="dissolve">
                                      <p:cBhvr>
                                        <p:cTn id="7" dur="500"/>
                                        <p:tgtEl>
                                          <p:spTgt spid="48131">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48131">
                                            <p:txEl>
                                              <p:pRg st="1" end="1"/>
                                            </p:txEl>
                                          </p:spTgt>
                                        </p:tgtEl>
                                        <p:attrNameLst>
                                          <p:attrName>style.visibility</p:attrName>
                                        </p:attrNameLst>
                                      </p:cBhvr>
                                      <p:to>
                                        <p:strVal val="visible"/>
                                      </p:to>
                                    </p:set>
                                    <p:animEffect transition="in" filter="dissolve">
                                      <p:cBhvr>
                                        <p:cTn id="10" dur="500"/>
                                        <p:tgtEl>
                                          <p:spTgt spid="48131">
                                            <p:txEl>
                                              <p:pRg st="1" end="1"/>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48131">
                                            <p:txEl>
                                              <p:pRg st="2" end="2"/>
                                            </p:txEl>
                                          </p:spTgt>
                                        </p:tgtEl>
                                        <p:attrNameLst>
                                          <p:attrName>style.visibility</p:attrName>
                                        </p:attrNameLst>
                                      </p:cBhvr>
                                      <p:to>
                                        <p:strVal val="visible"/>
                                      </p:to>
                                    </p:set>
                                    <p:animEffect transition="in" filter="dissolve">
                                      <p:cBhvr>
                                        <p:cTn id="13" dur="500"/>
                                        <p:tgtEl>
                                          <p:spTgt spid="48131">
                                            <p:txEl>
                                              <p:pRg st="2" end="2"/>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48131">
                                            <p:txEl>
                                              <p:pRg st="3" end="3"/>
                                            </p:txEl>
                                          </p:spTgt>
                                        </p:tgtEl>
                                        <p:attrNameLst>
                                          <p:attrName>style.visibility</p:attrName>
                                        </p:attrNameLst>
                                      </p:cBhvr>
                                      <p:to>
                                        <p:strVal val="visible"/>
                                      </p:to>
                                    </p:set>
                                    <p:animEffect transition="in" filter="dissolve">
                                      <p:cBhvr>
                                        <p:cTn id="16" dur="500"/>
                                        <p:tgtEl>
                                          <p:spTgt spid="48131">
                                            <p:txEl>
                                              <p:pRg st="3" end="3"/>
                                            </p:txEl>
                                          </p:spTgt>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48131">
                                            <p:txEl>
                                              <p:pRg st="4" end="4"/>
                                            </p:txEl>
                                          </p:spTgt>
                                        </p:tgtEl>
                                        <p:attrNameLst>
                                          <p:attrName>style.visibility</p:attrName>
                                        </p:attrNameLst>
                                      </p:cBhvr>
                                      <p:to>
                                        <p:strVal val="visible"/>
                                      </p:to>
                                    </p:set>
                                    <p:animEffect transition="in" filter="dissolve">
                                      <p:cBhvr>
                                        <p:cTn id="19" dur="500"/>
                                        <p:tgtEl>
                                          <p:spTgt spid="48131">
                                            <p:txEl>
                                              <p:pRg st="4" end="4"/>
                                            </p:txEl>
                                          </p:spTgt>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48131">
                                            <p:txEl>
                                              <p:pRg st="5" end="5"/>
                                            </p:txEl>
                                          </p:spTgt>
                                        </p:tgtEl>
                                        <p:attrNameLst>
                                          <p:attrName>style.visibility</p:attrName>
                                        </p:attrNameLst>
                                      </p:cBhvr>
                                      <p:to>
                                        <p:strVal val="visible"/>
                                      </p:to>
                                    </p:set>
                                    <p:animEffect transition="in" filter="dissolve">
                                      <p:cBhvr>
                                        <p:cTn id="22" dur="500"/>
                                        <p:tgtEl>
                                          <p:spTgt spid="48131">
                                            <p:txEl>
                                              <p:pRg st="5" end="5"/>
                                            </p:txEl>
                                          </p:spTgt>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48131">
                                            <p:txEl>
                                              <p:pRg st="6" end="6"/>
                                            </p:txEl>
                                          </p:spTgt>
                                        </p:tgtEl>
                                        <p:attrNameLst>
                                          <p:attrName>style.visibility</p:attrName>
                                        </p:attrNameLst>
                                      </p:cBhvr>
                                      <p:to>
                                        <p:strVal val="visible"/>
                                      </p:to>
                                    </p:set>
                                    <p:animEffect transition="in" filter="dissolve">
                                      <p:cBhvr>
                                        <p:cTn id="25" dur="500"/>
                                        <p:tgtEl>
                                          <p:spTgt spid="48131">
                                            <p:txEl>
                                              <p:pRg st="6" end="6"/>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5" presetClass="entr" presetSubtype="10" fill="hold" grpId="1" nodeType="clickEffect">
                                  <p:stCondLst>
                                    <p:cond delay="0"/>
                                  </p:stCondLst>
                                  <p:childTnLst>
                                    <p:set>
                                      <p:cBhvr>
                                        <p:cTn id="29" dur="1" fill="hold">
                                          <p:stCondLst>
                                            <p:cond delay="0"/>
                                          </p:stCondLst>
                                        </p:cTn>
                                        <p:tgtEl>
                                          <p:spTgt spid="48131">
                                            <p:txEl>
                                              <p:pRg st="0" end="0"/>
                                            </p:txEl>
                                          </p:spTgt>
                                        </p:tgtEl>
                                        <p:attrNameLst>
                                          <p:attrName>style.visibility</p:attrName>
                                        </p:attrNameLst>
                                      </p:cBhvr>
                                      <p:to>
                                        <p:strVal val="visible"/>
                                      </p:to>
                                    </p:set>
                                    <p:animEffect transition="in" filter="checkerboard(across)">
                                      <p:cBhvr>
                                        <p:cTn id="30" dur="500"/>
                                        <p:tgtEl>
                                          <p:spTgt spid="48131">
                                            <p:txEl>
                                              <p:pRg st="0" end="0"/>
                                            </p:txEl>
                                          </p:spTgt>
                                        </p:tgtEl>
                                      </p:cBhvr>
                                    </p:animEffect>
                                  </p:childTnLst>
                                </p:cTn>
                              </p:par>
                              <p:par>
                                <p:cTn id="31" presetID="5" presetClass="entr" presetSubtype="10" fill="hold" grpId="1" nodeType="withEffect">
                                  <p:stCondLst>
                                    <p:cond delay="0"/>
                                  </p:stCondLst>
                                  <p:childTnLst>
                                    <p:set>
                                      <p:cBhvr>
                                        <p:cTn id="32" dur="1" fill="hold">
                                          <p:stCondLst>
                                            <p:cond delay="0"/>
                                          </p:stCondLst>
                                        </p:cTn>
                                        <p:tgtEl>
                                          <p:spTgt spid="48131">
                                            <p:txEl>
                                              <p:pRg st="1" end="1"/>
                                            </p:txEl>
                                          </p:spTgt>
                                        </p:tgtEl>
                                        <p:attrNameLst>
                                          <p:attrName>style.visibility</p:attrName>
                                        </p:attrNameLst>
                                      </p:cBhvr>
                                      <p:to>
                                        <p:strVal val="visible"/>
                                      </p:to>
                                    </p:set>
                                    <p:animEffect transition="in" filter="checkerboard(across)">
                                      <p:cBhvr>
                                        <p:cTn id="33" dur="500"/>
                                        <p:tgtEl>
                                          <p:spTgt spid="48131">
                                            <p:txEl>
                                              <p:pRg st="1" end="1"/>
                                            </p:txEl>
                                          </p:spTgt>
                                        </p:tgtEl>
                                      </p:cBhvr>
                                    </p:animEffect>
                                  </p:childTnLst>
                                </p:cTn>
                              </p:par>
                              <p:par>
                                <p:cTn id="34" presetID="5" presetClass="entr" presetSubtype="10" fill="hold" grpId="1" nodeType="withEffect">
                                  <p:stCondLst>
                                    <p:cond delay="0"/>
                                  </p:stCondLst>
                                  <p:childTnLst>
                                    <p:set>
                                      <p:cBhvr>
                                        <p:cTn id="35" dur="1" fill="hold">
                                          <p:stCondLst>
                                            <p:cond delay="0"/>
                                          </p:stCondLst>
                                        </p:cTn>
                                        <p:tgtEl>
                                          <p:spTgt spid="48131">
                                            <p:txEl>
                                              <p:pRg st="2" end="2"/>
                                            </p:txEl>
                                          </p:spTgt>
                                        </p:tgtEl>
                                        <p:attrNameLst>
                                          <p:attrName>style.visibility</p:attrName>
                                        </p:attrNameLst>
                                      </p:cBhvr>
                                      <p:to>
                                        <p:strVal val="visible"/>
                                      </p:to>
                                    </p:set>
                                    <p:animEffect transition="in" filter="checkerboard(across)">
                                      <p:cBhvr>
                                        <p:cTn id="36" dur="500"/>
                                        <p:tgtEl>
                                          <p:spTgt spid="48131">
                                            <p:txEl>
                                              <p:pRg st="2" end="2"/>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5" presetClass="entr" presetSubtype="10" fill="hold" grpId="1" nodeType="clickEffect">
                                  <p:stCondLst>
                                    <p:cond delay="0"/>
                                  </p:stCondLst>
                                  <p:childTnLst>
                                    <p:set>
                                      <p:cBhvr>
                                        <p:cTn id="40" dur="1" fill="hold">
                                          <p:stCondLst>
                                            <p:cond delay="0"/>
                                          </p:stCondLst>
                                        </p:cTn>
                                        <p:tgtEl>
                                          <p:spTgt spid="48131">
                                            <p:txEl>
                                              <p:pRg st="3" end="3"/>
                                            </p:txEl>
                                          </p:spTgt>
                                        </p:tgtEl>
                                        <p:attrNameLst>
                                          <p:attrName>style.visibility</p:attrName>
                                        </p:attrNameLst>
                                      </p:cBhvr>
                                      <p:to>
                                        <p:strVal val="visible"/>
                                      </p:to>
                                    </p:set>
                                    <p:animEffect transition="in" filter="checkerboard(across)">
                                      <p:cBhvr>
                                        <p:cTn id="41" dur="500"/>
                                        <p:tgtEl>
                                          <p:spTgt spid="48131">
                                            <p:txEl>
                                              <p:pRg st="3" end="3"/>
                                            </p:txEl>
                                          </p:spTgt>
                                        </p:tgtEl>
                                      </p:cBhvr>
                                    </p:animEffect>
                                  </p:childTnLst>
                                </p:cTn>
                              </p:par>
                              <p:par>
                                <p:cTn id="42" presetID="5" presetClass="entr" presetSubtype="10" fill="hold" grpId="1" nodeType="withEffect">
                                  <p:stCondLst>
                                    <p:cond delay="0"/>
                                  </p:stCondLst>
                                  <p:childTnLst>
                                    <p:set>
                                      <p:cBhvr>
                                        <p:cTn id="43" dur="1" fill="hold">
                                          <p:stCondLst>
                                            <p:cond delay="0"/>
                                          </p:stCondLst>
                                        </p:cTn>
                                        <p:tgtEl>
                                          <p:spTgt spid="48131">
                                            <p:txEl>
                                              <p:pRg st="4" end="4"/>
                                            </p:txEl>
                                          </p:spTgt>
                                        </p:tgtEl>
                                        <p:attrNameLst>
                                          <p:attrName>style.visibility</p:attrName>
                                        </p:attrNameLst>
                                      </p:cBhvr>
                                      <p:to>
                                        <p:strVal val="visible"/>
                                      </p:to>
                                    </p:set>
                                    <p:animEffect transition="in" filter="checkerboard(across)">
                                      <p:cBhvr>
                                        <p:cTn id="44" dur="500"/>
                                        <p:tgtEl>
                                          <p:spTgt spid="48131">
                                            <p:txEl>
                                              <p:pRg st="4" end="4"/>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 presetClass="entr" presetSubtype="10" fill="hold" grpId="1" nodeType="clickEffect">
                                  <p:stCondLst>
                                    <p:cond delay="0"/>
                                  </p:stCondLst>
                                  <p:childTnLst>
                                    <p:set>
                                      <p:cBhvr>
                                        <p:cTn id="48" dur="1" fill="hold">
                                          <p:stCondLst>
                                            <p:cond delay="0"/>
                                          </p:stCondLst>
                                        </p:cTn>
                                        <p:tgtEl>
                                          <p:spTgt spid="48131">
                                            <p:txEl>
                                              <p:pRg st="5" end="5"/>
                                            </p:txEl>
                                          </p:spTgt>
                                        </p:tgtEl>
                                        <p:attrNameLst>
                                          <p:attrName>style.visibility</p:attrName>
                                        </p:attrNameLst>
                                      </p:cBhvr>
                                      <p:to>
                                        <p:strVal val="visible"/>
                                      </p:to>
                                    </p:set>
                                    <p:animEffect transition="in" filter="checkerboard(across)">
                                      <p:cBhvr>
                                        <p:cTn id="49" dur="500"/>
                                        <p:tgtEl>
                                          <p:spTgt spid="48131">
                                            <p:txEl>
                                              <p:pRg st="5" end="5"/>
                                            </p:txEl>
                                          </p:spTgt>
                                        </p:tgtEl>
                                      </p:cBhvr>
                                    </p:animEffect>
                                  </p:childTnLst>
                                </p:cTn>
                              </p:par>
                              <p:par>
                                <p:cTn id="50" presetID="5" presetClass="entr" presetSubtype="10" fill="hold" grpId="1" nodeType="withEffect">
                                  <p:stCondLst>
                                    <p:cond delay="0"/>
                                  </p:stCondLst>
                                  <p:childTnLst>
                                    <p:set>
                                      <p:cBhvr>
                                        <p:cTn id="51" dur="1" fill="hold">
                                          <p:stCondLst>
                                            <p:cond delay="0"/>
                                          </p:stCondLst>
                                        </p:cTn>
                                        <p:tgtEl>
                                          <p:spTgt spid="48131">
                                            <p:txEl>
                                              <p:pRg st="6" end="6"/>
                                            </p:txEl>
                                          </p:spTgt>
                                        </p:tgtEl>
                                        <p:attrNameLst>
                                          <p:attrName>style.visibility</p:attrName>
                                        </p:attrNameLst>
                                      </p:cBhvr>
                                      <p:to>
                                        <p:strVal val="visible"/>
                                      </p:to>
                                    </p:set>
                                    <p:animEffect transition="in" filter="checkerboard(across)">
                                      <p:cBhvr>
                                        <p:cTn id="52" dur="500"/>
                                        <p:tgtEl>
                                          <p:spTgt spid="4813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1" grpId="0" build="p" autoUpdateAnimBg="0"/>
      <p:bldP spid="48131" grpId="1"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r>
              <a:rPr lang="en-US" sz="2800"/>
              <a:t>Gantt Chart for Classic Home Contractors</a:t>
            </a:r>
          </a:p>
        </p:txBody>
      </p:sp>
      <p:grpSp>
        <p:nvGrpSpPr>
          <p:cNvPr id="2" name="Group 3"/>
          <p:cNvGrpSpPr>
            <a:grpSpLocks/>
          </p:cNvGrpSpPr>
          <p:nvPr/>
        </p:nvGrpSpPr>
        <p:grpSpPr bwMode="auto">
          <a:xfrm>
            <a:off x="1676400" y="1828800"/>
            <a:ext cx="5483225" cy="3792538"/>
            <a:chOff x="1747" y="1331"/>
            <a:chExt cx="2264" cy="1648"/>
          </a:xfrm>
        </p:grpSpPr>
        <p:sp>
          <p:nvSpPr>
            <p:cNvPr id="56324" name="Rectangle 4"/>
            <p:cNvSpPr>
              <a:spLocks noChangeArrowheads="1"/>
            </p:cNvSpPr>
            <p:nvPr/>
          </p:nvSpPr>
          <p:spPr bwMode="auto">
            <a:xfrm>
              <a:off x="2510" y="1381"/>
              <a:ext cx="128" cy="73"/>
            </a:xfrm>
            <a:prstGeom prst="rect">
              <a:avLst/>
            </a:prstGeom>
            <a:solidFill>
              <a:srgbClr val="701D29"/>
            </a:solidFill>
            <a:ln w="9525">
              <a:noFill/>
              <a:miter lim="800000"/>
              <a:headEnd/>
              <a:tailEnd/>
            </a:ln>
          </p:spPr>
          <p:txBody>
            <a:bodyPr/>
            <a:lstStyle/>
            <a:p>
              <a:endParaRPr lang="en-US"/>
            </a:p>
          </p:txBody>
        </p:sp>
        <p:sp>
          <p:nvSpPr>
            <p:cNvPr id="56325" name="Rectangle 5"/>
            <p:cNvSpPr>
              <a:spLocks noChangeArrowheads="1"/>
            </p:cNvSpPr>
            <p:nvPr/>
          </p:nvSpPr>
          <p:spPr bwMode="auto">
            <a:xfrm>
              <a:off x="1747" y="1378"/>
              <a:ext cx="395" cy="92"/>
            </a:xfrm>
            <a:prstGeom prst="rect">
              <a:avLst/>
            </a:prstGeom>
            <a:noFill/>
            <a:ln w="9525">
              <a:noFill/>
              <a:miter lim="800000"/>
              <a:headEnd/>
              <a:tailEnd/>
            </a:ln>
          </p:spPr>
          <p:txBody>
            <a:bodyPr wrap="none" lIns="0" tIns="0" rIns="0" bIns="0">
              <a:spAutoFit/>
            </a:bodyPr>
            <a:lstStyle/>
            <a:p>
              <a:pPr>
                <a:spcBef>
                  <a:spcPct val="0"/>
                </a:spcBef>
              </a:pPr>
              <a:r>
                <a:rPr lang="en-US" sz="1400" b="1">
                  <a:solidFill>
                    <a:srgbClr val="000000"/>
                  </a:solidFill>
                </a:rPr>
                <a:t>Draw Plans</a:t>
              </a:r>
              <a:endParaRPr lang="en-US" sz="1400" b="1"/>
            </a:p>
          </p:txBody>
        </p:sp>
        <p:sp>
          <p:nvSpPr>
            <p:cNvPr id="56326" name="Rectangle 6"/>
            <p:cNvSpPr>
              <a:spLocks noChangeArrowheads="1"/>
            </p:cNvSpPr>
            <p:nvPr/>
          </p:nvSpPr>
          <p:spPr bwMode="auto">
            <a:xfrm>
              <a:off x="1747" y="1539"/>
              <a:ext cx="541" cy="92"/>
            </a:xfrm>
            <a:prstGeom prst="rect">
              <a:avLst/>
            </a:prstGeom>
            <a:noFill/>
            <a:ln w="9525">
              <a:noFill/>
              <a:miter lim="800000"/>
              <a:headEnd/>
              <a:tailEnd/>
            </a:ln>
          </p:spPr>
          <p:txBody>
            <a:bodyPr wrap="none" lIns="0" tIns="0" rIns="0" bIns="0">
              <a:spAutoFit/>
            </a:bodyPr>
            <a:lstStyle/>
            <a:p>
              <a:pPr>
                <a:spcBef>
                  <a:spcPct val="0"/>
                </a:spcBef>
              </a:pPr>
              <a:r>
                <a:rPr lang="en-US" sz="1400" b="1">
                  <a:solidFill>
                    <a:srgbClr val="000000"/>
                  </a:solidFill>
                </a:rPr>
                <a:t>Rough Framing</a:t>
              </a:r>
              <a:endParaRPr lang="en-US" sz="1400" b="1"/>
            </a:p>
          </p:txBody>
        </p:sp>
        <p:sp>
          <p:nvSpPr>
            <p:cNvPr id="56327" name="Rectangle 7"/>
            <p:cNvSpPr>
              <a:spLocks noChangeArrowheads="1"/>
            </p:cNvSpPr>
            <p:nvPr/>
          </p:nvSpPr>
          <p:spPr bwMode="auto">
            <a:xfrm>
              <a:off x="1747" y="1700"/>
              <a:ext cx="577" cy="93"/>
            </a:xfrm>
            <a:prstGeom prst="rect">
              <a:avLst/>
            </a:prstGeom>
            <a:noFill/>
            <a:ln w="9525">
              <a:noFill/>
              <a:miter lim="800000"/>
              <a:headEnd/>
              <a:tailEnd/>
            </a:ln>
          </p:spPr>
          <p:txBody>
            <a:bodyPr wrap="none" lIns="0" tIns="0" rIns="0" bIns="0">
              <a:spAutoFit/>
            </a:bodyPr>
            <a:lstStyle/>
            <a:p>
              <a:pPr>
                <a:spcBef>
                  <a:spcPct val="0"/>
                </a:spcBef>
              </a:pPr>
              <a:r>
                <a:rPr lang="en-US" sz="1400" b="1">
                  <a:solidFill>
                    <a:srgbClr val="000000"/>
                  </a:solidFill>
                </a:rPr>
                <a:t>Rough Electrical</a:t>
              </a:r>
              <a:endParaRPr lang="en-US" sz="1400" b="1"/>
            </a:p>
          </p:txBody>
        </p:sp>
        <p:sp>
          <p:nvSpPr>
            <p:cNvPr id="56328" name="Rectangle 8"/>
            <p:cNvSpPr>
              <a:spLocks noChangeArrowheads="1"/>
            </p:cNvSpPr>
            <p:nvPr/>
          </p:nvSpPr>
          <p:spPr bwMode="auto">
            <a:xfrm>
              <a:off x="1747" y="1861"/>
              <a:ext cx="598" cy="92"/>
            </a:xfrm>
            <a:prstGeom prst="rect">
              <a:avLst/>
            </a:prstGeom>
            <a:noFill/>
            <a:ln w="9525">
              <a:noFill/>
              <a:miter lim="800000"/>
              <a:headEnd/>
              <a:tailEnd/>
            </a:ln>
          </p:spPr>
          <p:txBody>
            <a:bodyPr wrap="none" lIns="0" tIns="0" rIns="0" bIns="0">
              <a:spAutoFit/>
            </a:bodyPr>
            <a:lstStyle/>
            <a:p>
              <a:pPr>
                <a:spcBef>
                  <a:spcPct val="0"/>
                </a:spcBef>
              </a:pPr>
              <a:r>
                <a:rPr lang="en-US" sz="1400" b="1">
                  <a:solidFill>
                    <a:srgbClr val="000000"/>
                  </a:solidFill>
                </a:rPr>
                <a:t>Cabinet Ordering</a:t>
              </a:r>
              <a:endParaRPr lang="en-US" sz="1400" b="1"/>
            </a:p>
          </p:txBody>
        </p:sp>
        <p:sp>
          <p:nvSpPr>
            <p:cNvPr id="56329" name="Rectangle 9"/>
            <p:cNvSpPr>
              <a:spLocks noChangeArrowheads="1"/>
            </p:cNvSpPr>
            <p:nvPr/>
          </p:nvSpPr>
          <p:spPr bwMode="auto">
            <a:xfrm>
              <a:off x="1747" y="2021"/>
              <a:ext cx="720" cy="92"/>
            </a:xfrm>
            <a:prstGeom prst="rect">
              <a:avLst/>
            </a:prstGeom>
            <a:noFill/>
            <a:ln w="9525">
              <a:noFill/>
              <a:miter lim="800000"/>
              <a:headEnd/>
              <a:tailEnd/>
            </a:ln>
          </p:spPr>
          <p:txBody>
            <a:bodyPr wrap="none" lIns="0" tIns="0" rIns="0" bIns="0">
              <a:spAutoFit/>
            </a:bodyPr>
            <a:lstStyle/>
            <a:p>
              <a:pPr>
                <a:spcBef>
                  <a:spcPct val="0"/>
                </a:spcBef>
              </a:pPr>
              <a:r>
                <a:rPr lang="en-US" sz="1400" b="1">
                  <a:solidFill>
                    <a:srgbClr val="000000"/>
                  </a:solidFill>
                </a:rPr>
                <a:t>Final Electrical Work</a:t>
              </a:r>
              <a:endParaRPr lang="en-US" sz="1400" b="1"/>
            </a:p>
          </p:txBody>
        </p:sp>
        <p:sp>
          <p:nvSpPr>
            <p:cNvPr id="56330" name="Rectangle 10"/>
            <p:cNvSpPr>
              <a:spLocks noChangeArrowheads="1"/>
            </p:cNvSpPr>
            <p:nvPr/>
          </p:nvSpPr>
          <p:spPr bwMode="auto">
            <a:xfrm>
              <a:off x="1747" y="2182"/>
              <a:ext cx="585" cy="92"/>
            </a:xfrm>
            <a:prstGeom prst="rect">
              <a:avLst/>
            </a:prstGeom>
            <a:noFill/>
            <a:ln w="9525">
              <a:noFill/>
              <a:miter lim="800000"/>
              <a:headEnd/>
              <a:tailEnd/>
            </a:ln>
          </p:spPr>
          <p:txBody>
            <a:bodyPr wrap="none" lIns="0" tIns="0" rIns="0" bIns="0">
              <a:spAutoFit/>
            </a:bodyPr>
            <a:lstStyle/>
            <a:p>
              <a:pPr>
                <a:spcBef>
                  <a:spcPct val="0"/>
                </a:spcBef>
              </a:pPr>
              <a:r>
                <a:rPr lang="en-US" sz="1400" b="1">
                  <a:solidFill>
                    <a:srgbClr val="000000"/>
                  </a:solidFill>
                </a:rPr>
                <a:t>Install Wallboard</a:t>
              </a:r>
              <a:endParaRPr lang="en-US" sz="1400" b="1"/>
            </a:p>
          </p:txBody>
        </p:sp>
        <p:sp>
          <p:nvSpPr>
            <p:cNvPr id="56331" name="Rectangle 11"/>
            <p:cNvSpPr>
              <a:spLocks noChangeArrowheads="1"/>
            </p:cNvSpPr>
            <p:nvPr/>
          </p:nvSpPr>
          <p:spPr bwMode="auto">
            <a:xfrm>
              <a:off x="1747" y="2343"/>
              <a:ext cx="540" cy="93"/>
            </a:xfrm>
            <a:prstGeom prst="rect">
              <a:avLst/>
            </a:prstGeom>
            <a:noFill/>
            <a:ln w="9525">
              <a:noFill/>
              <a:miter lim="800000"/>
              <a:headEnd/>
              <a:tailEnd/>
            </a:ln>
          </p:spPr>
          <p:txBody>
            <a:bodyPr wrap="none" lIns="0" tIns="0" rIns="0" bIns="0">
              <a:spAutoFit/>
            </a:bodyPr>
            <a:lstStyle/>
            <a:p>
              <a:pPr>
                <a:spcBef>
                  <a:spcPct val="0"/>
                </a:spcBef>
              </a:pPr>
              <a:r>
                <a:rPr lang="en-US" sz="1400" b="1">
                  <a:solidFill>
                    <a:srgbClr val="000000"/>
                  </a:solidFill>
                </a:rPr>
                <a:t>Install Cabinets</a:t>
              </a:r>
              <a:endParaRPr lang="en-US" sz="1400" b="1"/>
            </a:p>
          </p:txBody>
        </p:sp>
        <p:sp>
          <p:nvSpPr>
            <p:cNvPr id="56332" name="Rectangle 12"/>
            <p:cNvSpPr>
              <a:spLocks noChangeArrowheads="1"/>
            </p:cNvSpPr>
            <p:nvPr/>
          </p:nvSpPr>
          <p:spPr bwMode="auto">
            <a:xfrm>
              <a:off x="1747" y="2504"/>
              <a:ext cx="463" cy="92"/>
            </a:xfrm>
            <a:prstGeom prst="rect">
              <a:avLst/>
            </a:prstGeom>
            <a:noFill/>
            <a:ln w="9525">
              <a:noFill/>
              <a:miter lim="800000"/>
              <a:headEnd/>
              <a:tailEnd/>
            </a:ln>
          </p:spPr>
          <p:txBody>
            <a:bodyPr wrap="none" lIns="0" tIns="0" rIns="0" bIns="0">
              <a:spAutoFit/>
            </a:bodyPr>
            <a:lstStyle/>
            <a:p>
              <a:pPr>
                <a:spcBef>
                  <a:spcPct val="0"/>
                </a:spcBef>
              </a:pPr>
              <a:r>
                <a:rPr lang="en-US" sz="1400" b="1">
                  <a:solidFill>
                    <a:srgbClr val="000000"/>
                  </a:solidFill>
                </a:rPr>
                <a:t>Install Carpet</a:t>
              </a:r>
              <a:endParaRPr lang="en-US" sz="1400" b="1"/>
            </a:p>
          </p:txBody>
        </p:sp>
        <p:sp>
          <p:nvSpPr>
            <p:cNvPr id="56333" name="Rectangle 13"/>
            <p:cNvSpPr>
              <a:spLocks noChangeArrowheads="1"/>
            </p:cNvSpPr>
            <p:nvPr/>
          </p:nvSpPr>
          <p:spPr bwMode="auto">
            <a:xfrm>
              <a:off x="1747" y="2664"/>
              <a:ext cx="556" cy="92"/>
            </a:xfrm>
            <a:prstGeom prst="rect">
              <a:avLst/>
            </a:prstGeom>
            <a:noFill/>
            <a:ln w="9525">
              <a:noFill/>
              <a:miter lim="800000"/>
              <a:headEnd/>
              <a:tailEnd/>
            </a:ln>
          </p:spPr>
          <p:txBody>
            <a:bodyPr wrap="none" lIns="0" tIns="0" rIns="0" bIns="0">
              <a:spAutoFit/>
            </a:bodyPr>
            <a:lstStyle/>
            <a:p>
              <a:pPr>
                <a:spcBef>
                  <a:spcPct val="0"/>
                </a:spcBef>
              </a:pPr>
              <a:r>
                <a:rPr lang="en-US" sz="1400" b="1">
                  <a:solidFill>
                    <a:srgbClr val="000000"/>
                  </a:solidFill>
                </a:rPr>
                <a:t>Final Inspection</a:t>
              </a:r>
              <a:endParaRPr lang="en-US" sz="1400" b="1"/>
            </a:p>
          </p:txBody>
        </p:sp>
        <p:sp>
          <p:nvSpPr>
            <p:cNvPr id="56334" name="Freeform 14"/>
            <p:cNvSpPr>
              <a:spLocks/>
            </p:cNvSpPr>
            <p:nvPr/>
          </p:nvSpPr>
          <p:spPr bwMode="auto">
            <a:xfrm>
              <a:off x="2515" y="1334"/>
              <a:ext cx="1491" cy="1494"/>
            </a:xfrm>
            <a:custGeom>
              <a:avLst/>
              <a:gdLst/>
              <a:ahLst/>
              <a:cxnLst>
                <a:cxn ang="0">
                  <a:pos x="1491" y="0"/>
                </a:cxn>
                <a:cxn ang="0">
                  <a:pos x="0" y="0"/>
                </a:cxn>
                <a:cxn ang="0">
                  <a:pos x="0" y="1494"/>
                </a:cxn>
                <a:cxn ang="0">
                  <a:pos x="1491" y="1494"/>
                </a:cxn>
              </a:cxnLst>
              <a:rect l="0" t="0" r="r" b="b"/>
              <a:pathLst>
                <a:path w="1491" h="1494">
                  <a:moveTo>
                    <a:pt x="1491" y="0"/>
                  </a:moveTo>
                  <a:lnTo>
                    <a:pt x="0" y="0"/>
                  </a:lnTo>
                  <a:lnTo>
                    <a:pt x="0" y="1494"/>
                  </a:lnTo>
                  <a:lnTo>
                    <a:pt x="1491" y="1494"/>
                  </a:lnTo>
                </a:path>
              </a:pathLst>
            </a:custGeom>
            <a:noFill/>
            <a:ln w="14288">
              <a:solidFill>
                <a:srgbClr val="000000"/>
              </a:solidFill>
              <a:prstDash val="solid"/>
              <a:round/>
              <a:headEnd/>
              <a:tailEnd/>
            </a:ln>
          </p:spPr>
          <p:txBody>
            <a:bodyPr/>
            <a:lstStyle/>
            <a:p>
              <a:endParaRPr lang="en-US"/>
            </a:p>
          </p:txBody>
        </p:sp>
        <p:sp>
          <p:nvSpPr>
            <p:cNvPr id="56335" name="Line 15"/>
            <p:cNvSpPr>
              <a:spLocks noChangeShapeType="1"/>
            </p:cNvSpPr>
            <p:nvPr/>
          </p:nvSpPr>
          <p:spPr bwMode="auto">
            <a:xfrm>
              <a:off x="2885" y="2757"/>
              <a:ext cx="1" cy="69"/>
            </a:xfrm>
            <a:prstGeom prst="line">
              <a:avLst/>
            </a:prstGeom>
            <a:noFill/>
            <a:ln w="14288">
              <a:solidFill>
                <a:srgbClr val="000000"/>
              </a:solidFill>
              <a:round/>
              <a:headEnd/>
              <a:tailEnd/>
            </a:ln>
          </p:spPr>
          <p:txBody>
            <a:bodyPr/>
            <a:lstStyle/>
            <a:p>
              <a:endParaRPr lang="en-US"/>
            </a:p>
          </p:txBody>
        </p:sp>
        <p:sp>
          <p:nvSpPr>
            <p:cNvPr id="56336" name="Line 16"/>
            <p:cNvSpPr>
              <a:spLocks noChangeShapeType="1"/>
            </p:cNvSpPr>
            <p:nvPr/>
          </p:nvSpPr>
          <p:spPr bwMode="auto">
            <a:xfrm>
              <a:off x="2567" y="2793"/>
              <a:ext cx="1" cy="35"/>
            </a:xfrm>
            <a:prstGeom prst="line">
              <a:avLst/>
            </a:prstGeom>
            <a:noFill/>
            <a:ln w="14288">
              <a:solidFill>
                <a:srgbClr val="000000"/>
              </a:solidFill>
              <a:round/>
              <a:headEnd/>
              <a:tailEnd/>
            </a:ln>
          </p:spPr>
          <p:txBody>
            <a:bodyPr/>
            <a:lstStyle/>
            <a:p>
              <a:endParaRPr lang="en-US"/>
            </a:p>
          </p:txBody>
        </p:sp>
        <p:sp>
          <p:nvSpPr>
            <p:cNvPr id="56337" name="Line 17"/>
            <p:cNvSpPr>
              <a:spLocks noChangeShapeType="1"/>
            </p:cNvSpPr>
            <p:nvPr/>
          </p:nvSpPr>
          <p:spPr bwMode="auto">
            <a:xfrm>
              <a:off x="2619" y="2793"/>
              <a:ext cx="1" cy="35"/>
            </a:xfrm>
            <a:prstGeom prst="line">
              <a:avLst/>
            </a:prstGeom>
            <a:noFill/>
            <a:ln w="14288">
              <a:solidFill>
                <a:srgbClr val="000000"/>
              </a:solidFill>
              <a:round/>
              <a:headEnd/>
              <a:tailEnd/>
            </a:ln>
          </p:spPr>
          <p:txBody>
            <a:bodyPr/>
            <a:lstStyle/>
            <a:p>
              <a:endParaRPr lang="en-US"/>
            </a:p>
          </p:txBody>
        </p:sp>
        <p:sp>
          <p:nvSpPr>
            <p:cNvPr id="56338" name="Line 18"/>
            <p:cNvSpPr>
              <a:spLocks noChangeShapeType="1"/>
            </p:cNvSpPr>
            <p:nvPr/>
          </p:nvSpPr>
          <p:spPr bwMode="auto">
            <a:xfrm>
              <a:off x="2674" y="2793"/>
              <a:ext cx="1" cy="35"/>
            </a:xfrm>
            <a:prstGeom prst="line">
              <a:avLst/>
            </a:prstGeom>
            <a:noFill/>
            <a:ln w="14288">
              <a:solidFill>
                <a:srgbClr val="000000"/>
              </a:solidFill>
              <a:round/>
              <a:headEnd/>
              <a:tailEnd/>
            </a:ln>
          </p:spPr>
          <p:txBody>
            <a:bodyPr/>
            <a:lstStyle/>
            <a:p>
              <a:endParaRPr lang="en-US"/>
            </a:p>
          </p:txBody>
        </p:sp>
        <p:sp>
          <p:nvSpPr>
            <p:cNvPr id="56339" name="Line 19"/>
            <p:cNvSpPr>
              <a:spLocks noChangeShapeType="1"/>
            </p:cNvSpPr>
            <p:nvPr/>
          </p:nvSpPr>
          <p:spPr bwMode="auto">
            <a:xfrm>
              <a:off x="2726" y="2793"/>
              <a:ext cx="1" cy="35"/>
            </a:xfrm>
            <a:prstGeom prst="line">
              <a:avLst/>
            </a:prstGeom>
            <a:noFill/>
            <a:ln w="14288">
              <a:solidFill>
                <a:srgbClr val="000000"/>
              </a:solidFill>
              <a:round/>
              <a:headEnd/>
              <a:tailEnd/>
            </a:ln>
          </p:spPr>
          <p:txBody>
            <a:bodyPr/>
            <a:lstStyle/>
            <a:p>
              <a:endParaRPr lang="en-US"/>
            </a:p>
          </p:txBody>
        </p:sp>
        <p:sp>
          <p:nvSpPr>
            <p:cNvPr id="56340" name="Line 20"/>
            <p:cNvSpPr>
              <a:spLocks noChangeShapeType="1"/>
            </p:cNvSpPr>
            <p:nvPr/>
          </p:nvSpPr>
          <p:spPr bwMode="auto">
            <a:xfrm>
              <a:off x="2781" y="2793"/>
              <a:ext cx="1" cy="35"/>
            </a:xfrm>
            <a:prstGeom prst="line">
              <a:avLst/>
            </a:prstGeom>
            <a:noFill/>
            <a:ln w="14288">
              <a:solidFill>
                <a:srgbClr val="000000"/>
              </a:solidFill>
              <a:round/>
              <a:headEnd/>
              <a:tailEnd/>
            </a:ln>
          </p:spPr>
          <p:txBody>
            <a:bodyPr/>
            <a:lstStyle/>
            <a:p>
              <a:endParaRPr lang="en-US"/>
            </a:p>
          </p:txBody>
        </p:sp>
        <p:sp>
          <p:nvSpPr>
            <p:cNvPr id="56341" name="Line 21"/>
            <p:cNvSpPr>
              <a:spLocks noChangeShapeType="1"/>
            </p:cNvSpPr>
            <p:nvPr/>
          </p:nvSpPr>
          <p:spPr bwMode="auto">
            <a:xfrm>
              <a:off x="2833" y="2793"/>
              <a:ext cx="1" cy="35"/>
            </a:xfrm>
            <a:prstGeom prst="line">
              <a:avLst/>
            </a:prstGeom>
            <a:noFill/>
            <a:ln w="14288">
              <a:solidFill>
                <a:srgbClr val="000000"/>
              </a:solidFill>
              <a:round/>
              <a:headEnd/>
              <a:tailEnd/>
            </a:ln>
          </p:spPr>
          <p:txBody>
            <a:bodyPr/>
            <a:lstStyle/>
            <a:p>
              <a:endParaRPr lang="en-US"/>
            </a:p>
          </p:txBody>
        </p:sp>
        <p:sp>
          <p:nvSpPr>
            <p:cNvPr id="56342" name="Line 22"/>
            <p:cNvSpPr>
              <a:spLocks noChangeShapeType="1"/>
            </p:cNvSpPr>
            <p:nvPr/>
          </p:nvSpPr>
          <p:spPr bwMode="auto">
            <a:xfrm>
              <a:off x="3257" y="2757"/>
              <a:ext cx="1" cy="69"/>
            </a:xfrm>
            <a:prstGeom prst="line">
              <a:avLst/>
            </a:prstGeom>
            <a:noFill/>
            <a:ln w="14288">
              <a:solidFill>
                <a:srgbClr val="000000"/>
              </a:solidFill>
              <a:round/>
              <a:headEnd/>
              <a:tailEnd/>
            </a:ln>
          </p:spPr>
          <p:txBody>
            <a:bodyPr/>
            <a:lstStyle/>
            <a:p>
              <a:endParaRPr lang="en-US"/>
            </a:p>
          </p:txBody>
        </p:sp>
        <p:sp>
          <p:nvSpPr>
            <p:cNvPr id="56343" name="Line 23"/>
            <p:cNvSpPr>
              <a:spLocks noChangeShapeType="1"/>
            </p:cNvSpPr>
            <p:nvPr/>
          </p:nvSpPr>
          <p:spPr bwMode="auto">
            <a:xfrm>
              <a:off x="2939" y="2793"/>
              <a:ext cx="1" cy="35"/>
            </a:xfrm>
            <a:prstGeom prst="line">
              <a:avLst/>
            </a:prstGeom>
            <a:noFill/>
            <a:ln w="14288">
              <a:solidFill>
                <a:srgbClr val="000000"/>
              </a:solidFill>
              <a:round/>
              <a:headEnd/>
              <a:tailEnd/>
            </a:ln>
          </p:spPr>
          <p:txBody>
            <a:bodyPr/>
            <a:lstStyle/>
            <a:p>
              <a:endParaRPr lang="en-US"/>
            </a:p>
          </p:txBody>
        </p:sp>
        <p:sp>
          <p:nvSpPr>
            <p:cNvPr id="56344" name="Line 24"/>
            <p:cNvSpPr>
              <a:spLocks noChangeShapeType="1"/>
            </p:cNvSpPr>
            <p:nvPr/>
          </p:nvSpPr>
          <p:spPr bwMode="auto">
            <a:xfrm>
              <a:off x="2992" y="2793"/>
              <a:ext cx="1" cy="35"/>
            </a:xfrm>
            <a:prstGeom prst="line">
              <a:avLst/>
            </a:prstGeom>
            <a:noFill/>
            <a:ln w="14288">
              <a:solidFill>
                <a:srgbClr val="000000"/>
              </a:solidFill>
              <a:round/>
              <a:headEnd/>
              <a:tailEnd/>
            </a:ln>
          </p:spPr>
          <p:txBody>
            <a:bodyPr/>
            <a:lstStyle/>
            <a:p>
              <a:endParaRPr lang="en-US"/>
            </a:p>
          </p:txBody>
        </p:sp>
        <p:sp>
          <p:nvSpPr>
            <p:cNvPr id="56345" name="Line 25"/>
            <p:cNvSpPr>
              <a:spLocks noChangeShapeType="1"/>
            </p:cNvSpPr>
            <p:nvPr/>
          </p:nvSpPr>
          <p:spPr bwMode="auto">
            <a:xfrm>
              <a:off x="3046" y="2793"/>
              <a:ext cx="1" cy="35"/>
            </a:xfrm>
            <a:prstGeom prst="line">
              <a:avLst/>
            </a:prstGeom>
            <a:noFill/>
            <a:ln w="14288">
              <a:solidFill>
                <a:srgbClr val="000000"/>
              </a:solidFill>
              <a:round/>
              <a:headEnd/>
              <a:tailEnd/>
            </a:ln>
          </p:spPr>
          <p:txBody>
            <a:bodyPr/>
            <a:lstStyle/>
            <a:p>
              <a:endParaRPr lang="en-US"/>
            </a:p>
          </p:txBody>
        </p:sp>
        <p:sp>
          <p:nvSpPr>
            <p:cNvPr id="56346" name="Line 26"/>
            <p:cNvSpPr>
              <a:spLocks noChangeShapeType="1"/>
            </p:cNvSpPr>
            <p:nvPr/>
          </p:nvSpPr>
          <p:spPr bwMode="auto">
            <a:xfrm>
              <a:off x="3098" y="2793"/>
              <a:ext cx="1" cy="35"/>
            </a:xfrm>
            <a:prstGeom prst="line">
              <a:avLst/>
            </a:prstGeom>
            <a:noFill/>
            <a:ln w="14288">
              <a:solidFill>
                <a:srgbClr val="000000"/>
              </a:solidFill>
              <a:round/>
              <a:headEnd/>
              <a:tailEnd/>
            </a:ln>
          </p:spPr>
          <p:txBody>
            <a:bodyPr/>
            <a:lstStyle/>
            <a:p>
              <a:endParaRPr lang="en-US"/>
            </a:p>
          </p:txBody>
        </p:sp>
        <p:sp>
          <p:nvSpPr>
            <p:cNvPr id="56347" name="Line 27"/>
            <p:cNvSpPr>
              <a:spLocks noChangeShapeType="1"/>
            </p:cNvSpPr>
            <p:nvPr/>
          </p:nvSpPr>
          <p:spPr bwMode="auto">
            <a:xfrm>
              <a:off x="3153" y="2793"/>
              <a:ext cx="1" cy="35"/>
            </a:xfrm>
            <a:prstGeom prst="line">
              <a:avLst/>
            </a:prstGeom>
            <a:noFill/>
            <a:ln w="14288">
              <a:solidFill>
                <a:srgbClr val="000000"/>
              </a:solidFill>
              <a:round/>
              <a:headEnd/>
              <a:tailEnd/>
            </a:ln>
          </p:spPr>
          <p:txBody>
            <a:bodyPr/>
            <a:lstStyle/>
            <a:p>
              <a:endParaRPr lang="en-US"/>
            </a:p>
          </p:txBody>
        </p:sp>
        <p:sp>
          <p:nvSpPr>
            <p:cNvPr id="56348" name="Line 28"/>
            <p:cNvSpPr>
              <a:spLocks noChangeShapeType="1"/>
            </p:cNvSpPr>
            <p:nvPr/>
          </p:nvSpPr>
          <p:spPr bwMode="auto">
            <a:xfrm>
              <a:off x="3205" y="2793"/>
              <a:ext cx="1" cy="35"/>
            </a:xfrm>
            <a:prstGeom prst="line">
              <a:avLst/>
            </a:prstGeom>
            <a:noFill/>
            <a:ln w="14288">
              <a:solidFill>
                <a:srgbClr val="000000"/>
              </a:solidFill>
              <a:round/>
              <a:headEnd/>
              <a:tailEnd/>
            </a:ln>
          </p:spPr>
          <p:txBody>
            <a:bodyPr/>
            <a:lstStyle/>
            <a:p>
              <a:endParaRPr lang="en-US"/>
            </a:p>
          </p:txBody>
        </p:sp>
        <p:sp>
          <p:nvSpPr>
            <p:cNvPr id="56349" name="Line 29"/>
            <p:cNvSpPr>
              <a:spLocks noChangeShapeType="1"/>
            </p:cNvSpPr>
            <p:nvPr/>
          </p:nvSpPr>
          <p:spPr bwMode="auto">
            <a:xfrm>
              <a:off x="3629" y="2757"/>
              <a:ext cx="1" cy="69"/>
            </a:xfrm>
            <a:prstGeom prst="line">
              <a:avLst/>
            </a:prstGeom>
            <a:noFill/>
            <a:ln w="14288">
              <a:solidFill>
                <a:srgbClr val="000000"/>
              </a:solidFill>
              <a:round/>
              <a:headEnd/>
              <a:tailEnd/>
            </a:ln>
          </p:spPr>
          <p:txBody>
            <a:bodyPr/>
            <a:lstStyle/>
            <a:p>
              <a:endParaRPr lang="en-US"/>
            </a:p>
          </p:txBody>
        </p:sp>
        <p:sp>
          <p:nvSpPr>
            <p:cNvPr id="56350" name="Line 30"/>
            <p:cNvSpPr>
              <a:spLocks noChangeShapeType="1"/>
            </p:cNvSpPr>
            <p:nvPr/>
          </p:nvSpPr>
          <p:spPr bwMode="auto">
            <a:xfrm>
              <a:off x="3312" y="2793"/>
              <a:ext cx="1" cy="35"/>
            </a:xfrm>
            <a:prstGeom prst="line">
              <a:avLst/>
            </a:prstGeom>
            <a:noFill/>
            <a:ln w="14288">
              <a:solidFill>
                <a:srgbClr val="000000"/>
              </a:solidFill>
              <a:round/>
              <a:headEnd/>
              <a:tailEnd/>
            </a:ln>
          </p:spPr>
          <p:txBody>
            <a:bodyPr/>
            <a:lstStyle/>
            <a:p>
              <a:endParaRPr lang="en-US"/>
            </a:p>
          </p:txBody>
        </p:sp>
        <p:sp>
          <p:nvSpPr>
            <p:cNvPr id="56351" name="Line 31"/>
            <p:cNvSpPr>
              <a:spLocks noChangeShapeType="1"/>
            </p:cNvSpPr>
            <p:nvPr/>
          </p:nvSpPr>
          <p:spPr bwMode="auto">
            <a:xfrm>
              <a:off x="3364" y="2793"/>
              <a:ext cx="1" cy="35"/>
            </a:xfrm>
            <a:prstGeom prst="line">
              <a:avLst/>
            </a:prstGeom>
            <a:noFill/>
            <a:ln w="14288">
              <a:solidFill>
                <a:srgbClr val="000000"/>
              </a:solidFill>
              <a:round/>
              <a:headEnd/>
              <a:tailEnd/>
            </a:ln>
          </p:spPr>
          <p:txBody>
            <a:bodyPr/>
            <a:lstStyle/>
            <a:p>
              <a:endParaRPr lang="en-US"/>
            </a:p>
          </p:txBody>
        </p:sp>
        <p:sp>
          <p:nvSpPr>
            <p:cNvPr id="56352" name="Line 32"/>
            <p:cNvSpPr>
              <a:spLocks noChangeShapeType="1"/>
            </p:cNvSpPr>
            <p:nvPr/>
          </p:nvSpPr>
          <p:spPr bwMode="auto">
            <a:xfrm>
              <a:off x="3418" y="2793"/>
              <a:ext cx="1" cy="35"/>
            </a:xfrm>
            <a:prstGeom prst="line">
              <a:avLst/>
            </a:prstGeom>
            <a:noFill/>
            <a:ln w="14288">
              <a:solidFill>
                <a:srgbClr val="000000"/>
              </a:solidFill>
              <a:round/>
              <a:headEnd/>
              <a:tailEnd/>
            </a:ln>
          </p:spPr>
          <p:txBody>
            <a:bodyPr/>
            <a:lstStyle/>
            <a:p>
              <a:endParaRPr lang="en-US"/>
            </a:p>
          </p:txBody>
        </p:sp>
        <p:sp>
          <p:nvSpPr>
            <p:cNvPr id="56353" name="Line 33"/>
            <p:cNvSpPr>
              <a:spLocks noChangeShapeType="1"/>
            </p:cNvSpPr>
            <p:nvPr/>
          </p:nvSpPr>
          <p:spPr bwMode="auto">
            <a:xfrm>
              <a:off x="3471" y="2793"/>
              <a:ext cx="1" cy="35"/>
            </a:xfrm>
            <a:prstGeom prst="line">
              <a:avLst/>
            </a:prstGeom>
            <a:noFill/>
            <a:ln w="14288">
              <a:solidFill>
                <a:srgbClr val="000000"/>
              </a:solidFill>
              <a:round/>
              <a:headEnd/>
              <a:tailEnd/>
            </a:ln>
          </p:spPr>
          <p:txBody>
            <a:bodyPr/>
            <a:lstStyle/>
            <a:p>
              <a:endParaRPr lang="en-US"/>
            </a:p>
          </p:txBody>
        </p:sp>
        <p:sp>
          <p:nvSpPr>
            <p:cNvPr id="56354" name="Line 34"/>
            <p:cNvSpPr>
              <a:spLocks noChangeShapeType="1"/>
            </p:cNvSpPr>
            <p:nvPr/>
          </p:nvSpPr>
          <p:spPr bwMode="auto">
            <a:xfrm>
              <a:off x="3525" y="2793"/>
              <a:ext cx="1" cy="35"/>
            </a:xfrm>
            <a:prstGeom prst="line">
              <a:avLst/>
            </a:prstGeom>
            <a:noFill/>
            <a:ln w="14288">
              <a:solidFill>
                <a:srgbClr val="000000"/>
              </a:solidFill>
              <a:round/>
              <a:headEnd/>
              <a:tailEnd/>
            </a:ln>
          </p:spPr>
          <p:txBody>
            <a:bodyPr/>
            <a:lstStyle/>
            <a:p>
              <a:endParaRPr lang="en-US"/>
            </a:p>
          </p:txBody>
        </p:sp>
        <p:sp>
          <p:nvSpPr>
            <p:cNvPr id="56355" name="Line 35"/>
            <p:cNvSpPr>
              <a:spLocks noChangeShapeType="1"/>
            </p:cNvSpPr>
            <p:nvPr/>
          </p:nvSpPr>
          <p:spPr bwMode="auto">
            <a:xfrm>
              <a:off x="3577" y="2793"/>
              <a:ext cx="1" cy="35"/>
            </a:xfrm>
            <a:prstGeom prst="line">
              <a:avLst/>
            </a:prstGeom>
            <a:noFill/>
            <a:ln w="14288">
              <a:solidFill>
                <a:srgbClr val="000000"/>
              </a:solidFill>
              <a:round/>
              <a:headEnd/>
              <a:tailEnd/>
            </a:ln>
          </p:spPr>
          <p:txBody>
            <a:bodyPr/>
            <a:lstStyle/>
            <a:p>
              <a:endParaRPr lang="en-US"/>
            </a:p>
          </p:txBody>
        </p:sp>
        <p:sp>
          <p:nvSpPr>
            <p:cNvPr id="56356" name="Line 36"/>
            <p:cNvSpPr>
              <a:spLocks noChangeShapeType="1"/>
            </p:cNvSpPr>
            <p:nvPr/>
          </p:nvSpPr>
          <p:spPr bwMode="auto">
            <a:xfrm>
              <a:off x="4002" y="2757"/>
              <a:ext cx="1" cy="1"/>
            </a:xfrm>
            <a:prstGeom prst="line">
              <a:avLst/>
            </a:prstGeom>
            <a:noFill/>
            <a:ln w="14288">
              <a:solidFill>
                <a:srgbClr val="000000"/>
              </a:solidFill>
              <a:round/>
              <a:headEnd/>
              <a:tailEnd/>
            </a:ln>
          </p:spPr>
          <p:txBody>
            <a:bodyPr/>
            <a:lstStyle/>
            <a:p>
              <a:endParaRPr lang="en-US"/>
            </a:p>
          </p:txBody>
        </p:sp>
        <p:sp>
          <p:nvSpPr>
            <p:cNvPr id="56357" name="Line 37"/>
            <p:cNvSpPr>
              <a:spLocks noChangeShapeType="1"/>
            </p:cNvSpPr>
            <p:nvPr/>
          </p:nvSpPr>
          <p:spPr bwMode="auto">
            <a:xfrm>
              <a:off x="3684" y="2793"/>
              <a:ext cx="1" cy="35"/>
            </a:xfrm>
            <a:prstGeom prst="line">
              <a:avLst/>
            </a:prstGeom>
            <a:noFill/>
            <a:ln w="14288">
              <a:solidFill>
                <a:srgbClr val="000000"/>
              </a:solidFill>
              <a:round/>
              <a:headEnd/>
              <a:tailEnd/>
            </a:ln>
          </p:spPr>
          <p:txBody>
            <a:bodyPr/>
            <a:lstStyle/>
            <a:p>
              <a:endParaRPr lang="en-US"/>
            </a:p>
          </p:txBody>
        </p:sp>
        <p:sp>
          <p:nvSpPr>
            <p:cNvPr id="56358" name="Line 38"/>
            <p:cNvSpPr>
              <a:spLocks noChangeShapeType="1"/>
            </p:cNvSpPr>
            <p:nvPr/>
          </p:nvSpPr>
          <p:spPr bwMode="auto">
            <a:xfrm>
              <a:off x="3738" y="2793"/>
              <a:ext cx="1" cy="35"/>
            </a:xfrm>
            <a:prstGeom prst="line">
              <a:avLst/>
            </a:prstGeom>
            <a:noFill/>
            <a:ln w="14288">
              <a:solidFill>
                <a:srgbClr val="000000"/>
              </a:solidFill>
              <a:round/>
              <a:headEnd/>
              <a:tailEnd/>
            </a:ln>
          </p:spPr>
          <p:txBody>
            <a:bodyPr/>
            <a:lstStyle/>
            <a:p>
              <a:endParaRPr lang="en-US"/>
            </a:p>
          </p:txBody>
        </p:sp>
        <p:sp>
          <p:nvSpPr>
            <p:cNvPr id="56359" name="Line 39"/>
            <p:cNvSpPr>
              <a:spLocks noChangeShapeType="1"/>
            </p:cNvSpPr>
            <p:nvPr/>
          </p:nvSpPr>
          <p:spPr bwMode="auto">
            <a:xfrm>
              <a:off x="3791" y="2793"/>
              <a:ext cx="1" cy="35"/>
            </a:xfrm>
            <a:prstGeom prst="line">
              <a:avLst/>
            </a:prstGeom>
            <a:noFill/>
            <a:ln w="14288">
              <a:solidFill>
                <a:srgbClr val="000000"/>
              </a:solidFill>
              <a:round/>
              <a:headEnd/>
              <a:tailEnd/>
            </a:ln>
          </p:spPr>
          <p:txBody>
            <a:bodyPr/>
            <a:lstStyle/>
            <a:p>
              <a:endParaRPr lang="en-US"/>
            </a:p>
          </p:txBody>
        </p:sp>
        <p:sp>
          <p:nvSpPr>
            <p:cNvPr id="56360" name="Line 40"/>
            <p:cNvSpPr>
              <a:spLocks noChangeShapeType="1"/>
            </p:cNvSpPr>
            <p:nvPr/>
          </p:nvSpPr>
          <p:spPr bwMode="auto">
            <a:xfrm>
              <a:off x="3845" y="2793"/>
              <a:ext cx="1" cy="35"/>
            </a:xfrm>
            <a:prstGeom prst="line">
              <a:avLst/>
            </a:prstGeom>
            <a:noFill/>
            <a:ln w="14288">
              <a:solidFill>
                <a:srgbClr val="000000"/>
              </a:solidFill>
              <a:round/>
              <a:headEnd/>
              <a:tailEnd/>
            </a:ln>
          </p:spPr>
          <p:txBody>
            <a:bodyPr/>
            <a:lstStyle/>
            <a:p>
              <a:endParaRPr lang="en-US"/>
            </a:p>
          </p:txBody>
        </p:sp>
        <p:sp>
          <p:nvSpPr>
            <p:cNvPr id="56361" name="Line 41"/>
            <p:cNvSpPr>
              <a:spLocks noChangeShapeType="1"/>
            </p:cNvSpPr>
            <p:nvPr/>
          </p:nvSpPr>
          <p:spPr bwMode="auto">
            <a:xfrm>
              <a:off x="3897" y="2793"/>
              <a:ext cx="1" cy="35"/>
            </a:xfrm>
            <a:prstGeom prst="line">
              <a:avLst/>
            </a:prstGeom>
            <a:noFill/>
            <a:ln w="14288">
              <a:solidFill>
                <a:srgbClr val="000000"/>
              </a:solidFill>
              <a:round/>
              <a:headEnd/>
              <a:tailEnd/>
            </a:ln>
          </p:spPr>
          <p:txBody>
            <a:bodyPr/>
            <a:lstStyle/>
            <a:p>
              <a:endParaRPr lang="en-US"/>
            </a:p>
          </p:txBody>
        </p:sp>
        <p:sp>
          <p:nvSpPr>
            <p:cNvPr id="56362" name="Line 42"/>
            <p:cNvSpPr>
              <a:spLocks noChangeShapeType="1"/>
            </p:cNvSpPr>
            <p:nvPr/>
          </p:nvSpPr>
          <p:spPr bwMode="auto">
            <a:xfrm>
              <a:off x="3949" y="2793"/>
              <a:ext cx="1" cy="35"/>
            </a:xfrm>
            <a:prstGeom prst="line">
              <a:avLst/>
            </a:prstGeom>
            <a:noFill/>
            <a:ln w="14288">
              <a:solidFill>
                <a:srgbClr val="000000"/>
              </a:solidFill>
              <a:round/>
              <a:headEnd/>
              <a:tailEnd/>
            </a:ln>
          </p:spPr>
          <p:txBody>
            <a:bodyPr/>
            <a:lstStyle/>
            <a:p>
              <a:endParaRPr lang="en-US"/>
            </a:p>
          </p:txBody>
        </p:sp>
        <p:sp>
          <p:nvSpPr>
            <p:cNvPr id="56363" name="Line 43"/>
            <p:cNvSpPr>
              <a:spLocks noChangeShapeType="1"/>
            </p:cNvSpPr>
            <p:nvPr/>
          </p:nvSpPr>
          <p:spPr bwMode="auto">
            <a:xfrm>
              <a:off x="2515" y="1490"/>
              <a:ext cx="1489" cy="1"/>
            </a:xfrm>
            <a:prstGeom prst="line">
              <a:avLst/>
            </a:prstGeom>
            <a:noFill/>
            <a:ln w="7938">
              <a:solidFill>
                <a:srgbClr val="000000"/>
              </a:solidFill>
              <a:round/>
              <a:headEnd/>
              <a:tailEnd/>
            </a:ln>
          </p:spPr>
          <p:txBody>
            <a:bodyPr/>
            <a:lstStyle/>
            <a:p>
              <a:endParaRPr lang="en-US"/>
            </a:p>
          </p:txBody>
        </p:sp>
        <p:sp>
          <p:nvSpPr>
            <p:cNvPr id="56364" name="Line 44"/>
            <p:cNvSpPr>
              <a:spLocks noChangeShapeType="1"/>
            </p:cNvSpPr>
            <p:nvPr/>
          </p:nvSpPr>
          <p:spPr bwMode="auto">
            <a:xfrm>
              <a:off x="2515" y="1651"/>
              <a:ext cx="1489" cy="1"/>
            </a:xfrm>
            <a:prstGeom prst="line">
              <a:avLst/>
            </a:prstGeom>
            <a:noFill/>
            <a:ln w="7938">
              <a:solidFill>
                <a:srgbClr val="000000"/>
              </a:solidFill>
              <a:round/>
              <a:headEnd/>
              <a:tailEnd/>
            </a:ln>
          </p:spPr>
          <p:txBody>
            <a:bodyPr/>
            <a:lstStyle/>
            <a:p>
              <a:endParaRPr lang="en-US"/>
            </a:p>
          </p:txBody>
        </p:sp>
        <p:sp>
          <p:nvSpPr>
            <p:cNvPr id="56365" name="Line 45"/>
            <p:cNvSpPr>
              <a:spLocks noChangeShapeType="1"/>
            </p:cNvSpPr>
            <p:nvPr/>
          </p:nvSpPr>
          <p:spPr bwMode="auto">
            <a:xfrm>
              <a:off x="2515" y="1814"/>
              <a:ext cx="1489" cy="1"/>
            </a:xfrm>
            <a:prstGeom prst="line">
              <a:avLst/>
            </a:prstGeom>
            <a:noFill/>
            <a:ln w="7938">
              <a:solidFill>
                <a:srgbClr val="000000"/>
              </a:solidFill>
              <a:round/>
              <a:headEnd/>
              <a:tailEnd/>
            </a:ln>
          </p:spPr>
          <p:txBody>
            <a:bodyPr/>
            <a:lstStyle/>
            <a:p>
              <a:endParaRPr lang="en-US"/>
            </a:p>
          </p:txBody>
        </p:sp>
        <p:sp>
          <p:nvSpPr>
            <p:cNvPr id="56366" name="Line 46"/>
            <p:cNvSpPr>
              <a:spLocks noChangeShapeType="1"/>
            </p:cNvSpPr>
            <p:nvPr/>
          </p:nvSpPr>
          <p:spPr bwMode="auto">
            <a:xfrm>
              <a:off x="2515" y="1974"/>
              <a:ext cx="1489" cy="1"/>
            </a:xfrm>
            <a:prstGeom prst="line">
              <a:avLst/>
            </a:prstGeom>
            <a:noFill/>
            <a:ln w="7938">
              <a:solidFill>
                <a:srgbClr val="000000"/>
              </a:solidFill>
              <a:round/>
              <a:headEnd/>
              <a:tailEnd/>
            </a:ln>
          </p:spPr>
          <p:txBody>
            <a:bodyPr/>
            <a:lstStyle/>
            <a:p>
              <a:endParaRPr lang="en-US"/>
            </a:p>
          </p:txBody>
        </p:sp>
        <p:sp>
          <p:nvSpPr>
            <p:cNvPr id="56367" name="Line 47"/>
            <p:cNvSpPr>
              <a:spLocks noChangeShapeType="1"/>
            </p:cNvSpPr>
            <p:nvPr/>
          </p:nvSpPr>
          <p:spPr bwMode="auto">
            <a:xfrm>
              <a:off x="2515" y="2135"/>
              <a:ext cx="1489" cy="1"/>
            </a:xfrm>
            <a:prstGeom prst="line">
              <a:avLst/>
            </a:prstGeom>
            <a:noFill/>
            <a:ln w="7938">
              <a:solidFill>
                <a:srgbClr val="000000"/>
              </a:solidFill>
              <a:round/>
              <a:headEnd/>
              <a:tailEnd/>
            </a:ln>
          </p:spPr>
          <p:txBody>
            <a:bodyPr/>
            <a:lstStyle/>
            <a:p>
              <a:endParaRPr lang="en-US"/>
            </a:p>
          </p:txBody>
        </p:sp>
        <p:sp>
          <p:nvSpPr>
            <p:cNvPr id="56368" name="Line 48"/>
            <p:cNvSpPr>
              <a:spLocks noChangeShapeType="1"/>
            </p:cNvSpPr>
            <p:nvPr/>
          </p:nvSpPr>
          <p:spPr bwMode="auto">
            <a:xfrm>
              <a:off x="2515" y="2296"/>
              <a:ext cx="1489" cy="1"/>
            </a:xfrm>
            <a:prstGeom prst="line">
              <a:avLst/>
            </a:prstGeom>
            <a:noFill/>
            <a:ln w="7938">
              <a:solidFill>
                <a:srgbClr val="000000"/>
              </a:solidFill>
              <a:round/>
              <a:headEnd/>
              <a:tailEnd/>
            </a:ln>
          </p:spPr>
          <p:txBody>
            <a:bodyPr/>
            <a:lstStyle/>
            <a:p>
              <a:endParaRPr lang="en-US"/>
            </a:p>
          </p:txBody>
        </p:sp>
        <p:sp>
          <p:nvSpPr>
            <p:cNvPr id="56369" name="Line 49"/>
            <p:cNvSpPr>
              <a:spLocks noChangeShapeType="1"/>
            </p:cNvSpPr>
            <p:nvPr/>
          </p:nvSpPr>
          <p:spPr bwMode="auto">
            <a:xfrm>
              <a:off x="2515" y="2459"/>
              <a:ext cx="1489" cy="1"/>
            </a:xfrm>
            <a:prstGeom prst="line">
              <a:avLst/>
            </a:prstGeom>
            <a:noFill/>
            <a:ln w="7938">
              <a:solidFill>
                <a:srgbClr val="000000"/>
              </a:solidFill>
              <a:round/>
              <a:headEnd/>
              <a:tailEnd/>
            </a:ln>
          </p:spPr>
          <p:txBody>
            <a:bodyPr/>
            <a:lstStyle/>
            <a:p>
              <a:endParaRPr lang="en-US"/>
            </a:p>
          </p:txBody>
        </p:sp>
        <p:sp>
          <p:nvSpPr>
            <p:cNvPr id="56370" name="Line 50"/>
            <p:cNvSpPr>
              <a:spLocks noChangeShapeType="1"/>
            </p:cNvSpPr>
            <p:nvPr/>
          </p:nvSpPr>
          <p:spPr bwMode="auto">
            <a:xfrm>
              <a:off x="2515" y="2620"/>
              <a:ext cx="1489" cy="1"/>
            </a:xfrm>
            <a:prstGeom prst="line">
              <a:avLst/>
            </a:prstGeom>
            <a:noFill/>
            <a:ln w="7938">
              <a:solidFill>
                <a:srgbClr val="000000"/>
              </a:solidFill>
              <a:round/>
              <a:headEnd/>
              <a:tailEnd/>
            </a:ln>
          </p:spPr>
          <p:txBody>
            <a:bodyPr/>
            <a:lstStyle/>
            <a:p>
              <a:endParaRPr lang="en-US"/>
            </a:p>
          </p:txBody>
        </p:sp>
        <p:sp>
          <p:nvSpPr>
            <p:cNvPr id="56371" name="Rectangle 51"/>
            <p:cNvSpPr>
              <a:spLocks noChangeArrowheads="1"/>
            </p:cNvSpPr>
            <p:nvPr/>
          </p:nvSpPr>
          <p:spPr bwMode="auto">
            <a:xfrm>
              <a:off x="2586" y="2887"/>
              <a:ext cx="252" cy="92"/>
            </a:xfrm>
            <a:prstGeom prst="rect">
              <a:avLst/>
            </a:prstGeom>
            <a:noFill/>
            <a:ln w="9525">
              <a:noFill/>
              <a:miter lim="800000"/>
              <a:headEnd/>
              <a:tailEnd/>
            </a:ln>
          </p:spPr>
          <p:txBody>
            <a:bodyPr wrap="none" lIns="0" tIns="0" rIns="0" bIns="0">
              <a:spAutoFit/>
            </a:bodyPr>
            <a:lstStyle/>
            <a:p>
              <a:pPr>
                <a:spcBef>
                  <a:spcPct val="0"/>
                </a:spcBef>
              </a:pPr>
              <a:r>
                <a:rPr lang="en-US" sz="1400" b="1">
                  <a:solidFill>
                    <a:srgbClr val="000000"/>
                  </a:solidFill>
                </a:rPr>
                <a:t>Week 1</a:t>
              </a:r>
              <a:endParaRPr lang="en-US" sz="1400" b="1"/>
            </a:p>
          </p:txBody>
        </p:sp>
        <p:sp>
          <p:nvSpPr>
            <p:cNvPr id="56372" name="Rectangle 52"/>
            <p:cNvSpPr>
              <a:spLocks noChangeArrowheads="1"/>
            </p:cNvSpPr>
            <p:nvPr/>
          </p:nvSpPr>
          <p:spPr bwMode="auto">
            <a:xfrm>
              <a:off x="2954" y="2887"/>
              <a:ext cx="252" cy="92"/>
            </a:xfrm>
            <a:prstGeom prst="rect">
              <a:avLst/>
            </a:prstGeom>
            <a:noFill/>
            <a:ln w="9525">
              <a:noFill/>
              <a:miter lim="800000"/>
              <a:headEnd/>
              <a:tailEnd/>
            </a:ln>
          </p:spPr>
          <p:txBody>
            <a:bodyPr wrap="none" lIns="0" tIns="0" rIns="0" bIns="0">
              <a:spAutoFit/>
            </a:bodyPr>
            <a:lstStyle/>
            <a:p>
              <a:pPr>
                <a:spcBef>
                  <a:spcPct val="0"/>
                </a:spcBef>
              </a:pPr>
              <a:r>
                <a:rPr lang="en-US" sz="1400" b="1">
                  <a:solidFill>
                    <a:srgbClr val="000000"/>
                  </a:solidFill>
                </a:rPr>
                <a:t>Week 2</a:t>
              </a:r>
              <a:endParaRPr lang="en-US" sz="1400" b="1"/>
            </a:p>
          </p:txBody>
        </p:sp>
        <p:sp>
          <p:nvSpPr>
            <p:cNvPr id="56373" name="Rectangle 53"/>
            <p:cNvSpPr>
              <a:spLocks noChangeArrowheads="1"/>
            </p:cNvSpPr>
            <p:nvPr/>
          </p:nvSpPr>
          <p:spPr bwMode="auto">
            <a:xfrm>
              <a:off x="3321" y="2887"/>
              <a:ext cx="252" cy="92"/>
            </a:xfrm>
            <a:prstGeom prst="rect">
              <a:avLst/>
            </a:prstGeom>
            <a:noFill/>
            <a:ln w="9525">
              <a:noFill/>
              <a:miter lim="800000"/>
              <a:headEnd/>
              <a:tailEnd/>
            </a:ln>
          </p:spPr>
          <p:txBody>
            <a:bodyPr wrap="none" lIns="0" tIns="0" rIns="0" bIns="0">
              <a:spAutoFit/>
            </a:bodyPr>
            <a:lstStyle/>
            <a:p>
              <a:pPr>
                <a:spcBef>
                  <a:spcPct val="0"/>
                </a:spcBef>
              </a:pPr>
              <a:r>
                <a:rPr lang="en-US" sz="1400" b="1">
                  <a:solidFill>
                    <a:srgbClr val="000000"/>
                  </a:solidFill>
                </a:rPr>
                <a:t>Week 3</a:t>
              </a:r>
              <a:endParaRPr lang="en-US" sz="1400" b="1"/>
            </a:p>
          </p:txBody>
        </p:sp>
        <p:sp>
          <p:nvSpPr>
            <p:cNvPr id="56374" name="Rectangle 54"/>
            <p:cNvSpPr>
              <a:spLocks noChangeArrowheads="1"/>
            </p:cNvSpPr>
            <p:nvPr/>
          </p:nvSpPr>
          <p:spPr bwMode="auto">
            <a:xfrm>
              <a:off x="3691" y="2887"/>
              <a:ext cx="252" cy="92"/>
            </a:xfrm>
            <a:prstGeom prst="rect">
              <a:avLst/>
            </a:prstGeom>
            <a:noFill/>
            <a:ln w="9525">
              <a:noFill/>
              <a:miter lim="800000"/>
              <a:headEnd/>
              <a:tailEnd/>
            </a:ln>
          </p:spPr>
          <p:txBody>
            <a:bodyPr wrap="none" lIns="0" tIns="0" rIns="0" bIns="0">
              <a:spAutoFit/>
            </a:bodyPr>
            <a:lstStyle/>
            <a:p>
              <a:pPr>
                <a:spcBef>
                  <a:spcPct val="0"/>
                </a:spcBef>
              </a:pPr>
              <a:r>
                <a:rPr lang="en-US" sz="1400" b="1">
                  <a:solidFill>
                    <a:srgbClr val="000000"/>
                  </a:solidFill>
                </a:rPr>
                <a:t>Week 4</a:t>
              </a:r>
              <a:endParaRPr lang="en-US" sz="1400" b="1"/>
            </a:p>
          </p:txBody>
        </p:sp>
        <p:sp>
          <p:nvSpPr>
            <p:cNvPr id="56375" name="Rectangle 55"/>
            <p:cNvSpPr>
              <a:spLocks noChangeArrowheads="1"/>
            </p:cNvSpPr>
            <p:nvPr/>
          </p:nvSpPr>
          <p:spPr bwMode="auto">
            <a:xfrm>
              <a:off x="2648" y="1523"/>
              <a:ext cx="156" cy="73"/>
            </a:xfrm>
            <a:prstGeom prst="rect">
              <a:avLst/>
            </a:prstGeom>
            <a:solidFill>
              <a:srgbClr val="701D29"/>
            </a:solidFill>
            <a:ln w="9525">
              <a:noFill/>
              <a:miter lim="800000"/>
              <a:headEnd/>
              <a:tailEnd/>
            </a:ln>
          </p:spPr>
          <p:txBody>
            <a:bodyPr/>
            <a:lstStyle/>
            <a:p>
              <a:endParaRPr lang="en-US"/>
            </a:p>
          </p:txBody>
        </p:sp>
        <p:sp>
          <p:nvSpPr>
            <p:cNvPr id="56376" name="Rectangle 56"/>
            <p:cNvSpPr>
              <a:spLocks noChangeArrowheads="1"/>
            </p:cNvSpPr>
            <p:nvPr/>
          </p:nvSpPr>
          <p:spPr bwMode="auto">
            <a:xfrm>
              <a:off x="2809" y="1698"/>
              <a:ext cx="95" cy="73"/>
            </a:xfrm>
            <a:prstGeom prst="rect">
              <a:avLst/>
            </a:prstGeom>
            <a:solidFill>
              <a:srgbClr val="701D29"/>
            </a:solidFill>
            <a:ln w="9525">
              <a:noFill/>
              <a:miter lim="800000"/>
              <a:headEnd/>
              <a:tailEnd/>
            </a:ln>
          </p:spPr>
          <p:txBody>
            <a:bodyPr/>
            <a:lstStyle/>
            <a:p>
              <a:endParaRPr lang="en-US"/>
            </a:p>
          </p:txBody>
        </p:sp>
        <p:sp>
          <p:nvSpPr>
            <p:cNvPr id="56377" name="Rectangle 57"/>
            <p:cNvSpPr>
              <a:spLocks noChangeArrowheads="1"/>
            </p:cNvSpPr>
            <p:nvPr/>
          </p:nvSpPr>
          <p:spPr bwMode="auto">
            <a:xfrm>
              <a:off x="2838" y="1854"/>
              <a:ext cx="66" cy="76"/>
            </a:xfrm>
            <a:prstGeom prst="rect">
              <a:avLst/>
            </a:prstGeom>
            <a:solidFill>
              <a:srgbClr val="701D29"/>
            </a:solidFill>
            <a:ln w="9525">
              <a:noFill/>
              <a:miter lim="800000"/>
              <a:headEnd/>
              <a:tailEnd/>
            </a:ln>
          </p:spPr>
          <p:txBody>
            <a:bodyPr/>
            <a:lstStyle/>
            <a:p>
              <a:endParaRPr lang="en-US"/>
            </a:p>
          </p:txBody>
        </p:sp>
        <p:sp>
          <p:nvSpPr>
            <p:cNvPr id="56378" name="Rectangle 58"/>
            <p:cNvSpPr>
              <a:spLocks noChangeArrowheads="1"/>
            </p:cNvSpPr>
            <p:nvPr/>
          </p:nvSpPr>
          <p:spPr bwMode="auto">
            <a:xfrm>
              <a:off x="2909" y="2019"/>
              <a:ext cx="348" cy="76"/>
            </a:xfrm>
            <a:prstGeom prst="rect">
              <a:avLst/>
            </a:prstGeom>
            <a:solidFill>
              <a:srgbClr val="503B86"/>
            </a:solidFill>
            <a:ln w="9525">
              <a:noFill/>
              <a:miter lim="800000"/>
              <a:headEnd/>
              <a:tailEnd/>
            </a:ln>
          </p:spPr>
          <p:txBody>
            <a:bodyPr/>
            <a:lstStyle/>
            <a:p>
              <a:endParaRPr lang="en-US"/>
            </a:p>
          </p:txBody>
        </p:sp>
        <p:sp>
          <p:nvSpPr>
            <p:cNvPr id="56379" name="Rectangle 59"/>
            <p:cNvSpPr>
              <a:spLocks noChangeArrowheads="1"/>
            </p:cNvSpPr>
            <p:nvPr/>
          </p:nvSpPr>
          <p:spPr bwMode="auto">
            <a:xfrm>
              <a:off x="3207" y="2185"/>
              <a:ext cx="373" cy="76"/>
            </a:xfrm>
            <a:prstGeom prst="rect">
              <a:avLst/>
            </a:prstGeom>
            <a:solidFill>
              <a:srgbClr val="2A6F59"/>
            </a:solidFill>
            <a:ln w="9525">
              <a:noFill/>
              <a:miter lim="800000"/>
              <a:headEnd/>
              <a:tailEnd/>
            </a:ln>
          </p:spPr>
          <p:txBody>
            <a:bodyPr/>
            <a:lstStyle/>
            <a:p>
              <a:endParaRPr lang="en-US"/>
            </a:p>
          </p:txBody>
        </p:sp>
        <p:sp>
          <p:nvSpPr>
            <p:cNvPr id="56380" name="Rectangle 60"/>
            <p:cNvSpPr>
              <a:spLocks noChangeArrowheads="1"/>
            </p:cNvSpPr>
            <p:nvPr/>
          </p:nvSpPr>
          <p:spPr bwMode="auto">
            <a:xfrm>
              <a:off x="3535" y="2341"/>
              <a:ext cx="206" cy="73"/>
            </a:xfrm>
            <a:prstGeom prst="rect">
              <a:avLst/>
            </a:prstGeom>
            <a:solidFill>
              <a:srgbClr val="B15134"/>
            </a:solidFill>
            <a:ln w="9525">
              <a:noFill/>
              <a:miter lim="800000"/>
              <a:headEnd/>
              <a:tailEnd/>
            </a:ln>
          </p:spPr>
          <p:txBody>
            <a:bodyPr/>
            <a:lstStyle/>
            <a:p>
              <a:endParaRPr lang="en-US"/>
            </a:p>
          </p:txBody>
        </p:sp>
        <p:sp>
          <p:nvSpPr>
            <p:cNvPr id="56381" name="Rectangle 61"/>
            <p:cNvSpPr>
              <a:spLocks noChangeArrowheads="1"/>
            </p:cNvSpPr>
            <p:nvPr/>
          </p:nvSpPr>
          <p:spPr bwMode="auto">
            <a:xfrm>
              <a:off x="3743" y="2506"/>
              <a:ext cx="159" cy="74"/>
            </a:xfrm>
            <a:prstGeom prst="rect">
              <a:avLst/>
            </a:prstGeom>
            <a:solidFill>
              <a:srgbClr val="B15134"/>
            </a:solidFill>
            <a:ln w="9525">
              <a:noFill/>
              <a:miter lim="800000"/>
              <a:headEnd/>
              <a:tailEnd/>
            </a:ln>
          </p:spPr>
          <p:txBody>
            <a:bodyPr/>
            <a:lstStyle/>
            <a:p>
              <a:endParaRPr lang="en-US"/>
            </a:p>
          </p:txBody>
        </p:sp>
        <p:sp>
          <p:nvSpPr>
            <p:cNvPr id="56382" name="Rectangle 62"/>
            <p:cNvSpPr>
              <a:spLocks noChangeArrowheads="1"/>
            </p:cNvSpPr>
            <p:nvPr/>
          </p:nvSpPr>
          <p:spPr bwMode="auto">
            <a:xfrm>
              <a:off x="3852" y="2677"/>
              <a:ext cx="159" cy="73"/>
            </a:xfrm>
            <a:prstGeom prst="rect">
              <a:avLst/>
            </a:prstGeom>
            <a:solidFill>
              <a:srgbClr val="B15134"/>
            </a:solidFill>
            <a:ln w="9525">
              <a:noFill/>
              <a:miter lim="800000"/>
              <a:headEnd/>
              <a:tailEnd/>
            </a:ln>
          </p:spPr>
          <p:txBody>
            <a:bodyPr/>
            <a:lstStyle/>
            <a:p>
              <a:endParaRPr lang="en-US"/>
            </a:p>
          </p:txBody>
        </p:sp>
        <p:sp>
          <p:nvSpPr>
            <p:cNvPr id="56383" name="Line 63"/>
            <p:cNvSpPr>
              <a:spLocks noChangeShapeType="1"/>
            </p:cNvSpPr>
            <p:nvPr/>
          </p:nvSpPr>
          <p:spPr bwMode="auto">
            <a:xfrm>
              <a:off x="4006" y="1331"/>
              <a:ext cx="1" cy="1495"/>
            </a:xfrm>
            <a:prstGeom prst="line">
              <a:avLst/>
            </a:prstGeom>
            <a:noFill/>
            <a:ln w="14288">
              <a:solidFill>
                <a:srgbClr val="000000"/>
              </a:solidFill>
              <a:round/>
              <a:headEnd/>
              <a:tailEnd/>
            </a:ln>
          </p:spPr>
          <p:txBody>
            <a:bodyPr/>
            <a:lstStyle/>
            <a:p>
              <a:endParaRPr lang="en-US"/>
            </a:p>
          </p:txBody>
        </p:sp>
      </p:grpSp>
      <p:sp>
        <p:nvSpPr>
          <p:cNvPr id="56385" name="Text Box 65"/>
          <p:cNvSpPr txBox="1">
            <a:spLocks noChangeArrowheads="1"/>
          </p:cNvSpPr>
          <p:nvPr/>
        </p:nvSpPr>
        <p:spPr bwMode="auto">
          <a:xfrm>
            <a:off x="609600" y="6019800"/>
            <a:ext cx="2971800" cy="457200"/>
          </a:xfrm>
          <a:prstGeom prst="rect">
            <a:avLst/>
          </a:prstGeom>
          <a:noFill/>
          <a:ln w="9525">
            <a:noFill/>
            <a:miter lim="800000"/>
            <a:headEnd/>
            <a:tailEnd/>
          </a:ln>
          <a:effectLst/>
        </p:spPr>
        <p:txBody>
          <a:bodyPr tIns="0" bIns="0" anchor="b">
            <a:spAutoFit/>
          </a:bodyPr>
          <a:lstStyle/>
          <a:p>
            <a:r>
              <a:rPr lang="en-US" sz="1000" i="1"/>
              <a:t>Source:</a:t>
            </a:r>
            <a:r>
              <a:rPr lang="en-US" sz="1000"/>
              <a:t> Adapted from J. G. Monks, 1982. </a:t>
            </a:r>
            <a:r>
              <a:rPr lang="en-US" sz="1000" i="1"/>
              <a:t>Operations management: Theory and problems</a:t>
            </a:r>
            <a:r>
              <a:rPr lang="en-US" sz="1000"/>
              <a:t>. New York: McGraw-Hill, 549.</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ppt_w/2"/>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ppt_w</p:attrName>
                                        </p:attrNameLst>
                                      </p:cBhvr>
                                      <p:tavLst>
                                        <p:tav tm="0">
                                          <p:val>
                                            <p:fltVal val="0"/>
                                          </p:val>
                                        </p:tav>
                                        <p:tav tm="100000">
                                          <p:val>
                                            <p:strVal val="#ppt_w"/>
                                          </p:val>
                                        </p:tav>
                                      </p:tavLst>
                                    </p:anim>
                                    <p:anim calcmode="lin" valueType="num">
                                      <p:cBhvr>
                                        <p:cTn id="10" dur="5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a:spLocks/>
          </p:cNvSpPr>
          <p:nvPr/>
        </p:nvSpPr>
        <p:spPr bwMode="auto">
          <a:xfrm>
            <a:off x="609600" y="1600200"/>
            <a:ext cx="1981200" cy="3200400"/>
          </a:xfrm>
          <a:prstGeom prst="roundRect">
            <a:avLst/>
          </a:prstGeom>
          <a:solidFill>
            <a:srgbClr val="097D0F"/>
          </a:solidFill>
          <a:ln>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convex"/>
          </a:sp3d>
        </p:spPr>
        <p:style>
          <a:lnRef idx="0">
            <a:schemeClr val="accent1"/>
          </a:lnRef>
          <a:fillRef idx="3">
            <a:schemeClr val="accent1"/>
          </a:fillRef>
          <a:effectRef idx="3">
            <a:schemeClr val="accent1"/>
          </a:effectRef>
          <a:fontRef idx="minor">
            <a:schemeClr val="lt1"/>
          </a:fontRef>
        </p:style>
        <p:txBody>
          <a:bodyPr vert="horz" wrap="square" lIns="91440" tIns="137160" rIns="91440" bIns="13716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1800" b="1" i="0" u="none" strike="noStrike" cap="none" normalizeH="0" baseline="0" dirty="0" smtClean="0">
                <a:ln>
                  <a:noFill/>
                </a:ln>
                <a:solidFill>
                  <a:schemeClr val="bg1"/>
                </a:solidFill>
                <a:effectLst/>
                <a:latin typeface="Arial" charset="0"/>
              </a:rPr>
              <a:t>Input</a:t>
            </a:r>
            <a:r>
              <a:rPr kumimoji="0" lang="en-US" sz="1800" b="1" i="0" u="none" strike="noStrike" cap="none" normalizeH="0" dirty="0" smtClean="0">
                <a:ln>
                  <a:noFill/>
                </a:ln>
                <a:solidFill>
                  <a:schemeClr val="bg1"/>
                </a:solidFill>
                <a:effectLst/>
                <a:latin typeface="Arial" charset="0"/>
              </a:rPr>
              <a:t> Stage</a:t>
            </a:r>
            <a:endParaRPr kumimoji="0" lang="en-US" sz="1800" b="1" i="0" u="none" strike="noStrike" cap="none" normalizeH="0" baseline="0" dirty="0" smtClean="0">
              <a:ln>
                <a:noFill/>
              </a:ln>
              <a:solidFill>
                <a:schemeClr val="bg1"/>
              </a:solidFill>
              <a:effectLst/>
              <a:latin typeface="Arial" charset="0"/>
            </a:endParaRPr>
          </a:p>
        </p:txBody>
      </p:sp>
      <p:sp>
        <p:nvSpPr>
          <p:cNvPr id="9" name="Rounded Rectangle 8"/>
          <p:cNvSpPr>
            <a:spLocks/>
          </p:cNvSpPr>
          <p:nvPr/>
        </p:nvSpPr>
        <p:spPr bwMode="auto">
          <a:xfrm>
            <a:off x="609600" y="2439194"/>
            <a:ext cx="1981200" cy="1123712"/>
          </a:xfrm>
          <a:prstGeom prst="roundRect">
            <a:avLst/>
          </a:prstGeom>
          <a:solidFill>
            <a:srgbClr val="0DB715">
              <a:alpha val="85098"/>
            </a:srgbClr>
          </a:solidFill>
          <a:ln>
            <a:headEnd type="none" w="med" len="med"/>
            <a:tailEnd type="none" w="med" len="med"/>
          </a:ln>
          <a:effectLst>
            <a:outerShdw blurRad="40000" dist="23000" dir="5400000" rotWithShape="0">
              <a:srgbClr val="000000">
                <a:alpha val="35000"/>
              </a:srgbClr>
            </a:outerShdw>
          </a:effectLst>
        </p:spPr>
        <p:style>
          <a:lnRef idx="0">
            <a:schemeClr val="accent1"/>
          </a:lnRef>
          <a:fillRef idx="3">
            <a:schemeClr val="accent1"/>
          </a:fillRef>
          <a:effectRef idx="3">
            <a:schemeClr val="accent1"/>
          </a:effectRef>
          <a:fontRef idx="minor">
            <a:schemeClr val="lt1"/>
          </a:fontRef>
        </p:style>
        <p:txBody>
          <a:bodyPr vert="horz" wrap="square" lIns="91440" tIns="137160" rIns="91440" bIns="13716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 typeface="Arial" pitchFamily="34" charset="0"/>
              <a:buChar char="•"/>
              <a:tabLst/>
            </a:pPr>
            <a:r>
              <a:rPr kumimoji="0" lang="en-US" sz="1400" b="1" i="0" u="none" strike="noStrike" cap="none" normalizeH="0" baseline="0" dirty="0" smtClean="0">
                <a:ln>
                  <a:noFill/>
                </a:ln>
                <a:solidFill>
                  <a:schemeClr val="bg1"/>
                </a:solidFill>
                <a:effectLst/>
                <a:latin typeface="+mj-lt"/>
              </a:rPr>
              <a:t>  Raw Materials</a:t>
            </a:r>
          </a:p>
          <a:p>
            <a:pPr marL="0" marR="0" indent="0" algn="l" defTabSz="914400" rtl="0" eaLnBrk="1" fontAlgn="base" latinLnBrk="0" hangingPunct="1">
              <a:lnSpc>
                <a:spcPct val="100000"/>
              </a:lnSpc>
              <a:spcBef>
                <a:spcPct val="50000"/>
              </a:spcBef>
              <a:spcAft>
                <a:spcPct val="0"/>
              </a:spcAft>
              <a:buClrTx/>
              <a:buSzTx/>
              <a:buFont typeface="Arial" pitchFamily="34" charset="0"/>
              <a:buChar char="•"/>
              <a:tabLst/>
            </a:pPr>
            <a:r>
              <a:rPr lang="en-US" sz="1400" b="1" dirty="0" smtClean="0">
                <a:solidFill>
                  <a:schemeClr val="bg1"/>
                </a:solidFill>
                <a:latin typeface="+mj-lt"/>
              </a:rPr>
              <a:t> Money &amp; Capital</a:t>
            </a:r>
          </a:p>
          <a:p>
            <a:pPr marL="0" marR="0" indent="0" algn="l" defTabSz="914400" rtl="0" eaLnBrk="1" fontAlgn="base" latinLnBrk="0" hangingPunct="1">
              <a:lnSpc>
                <a:spcPct val="100000"/>
              </a:lnSpc>
              <a:spcBef>
                <a:spcPct val="50000"/>
              </a:spcBef>
              <a:spcAft>
                <a:spcPct val="0"/>
              </a:spcAft>
              <a:buClrTx/>
              <a:buSzTx/>
              <a:buFont typeface="Arial" pitchFamily="34" charset="0"/>
              <a:buChar char="•"/>
              <a:tabLst/>
            </a:pPr>
            <a:r>
              <a:rPr kumimoji="0" lang="en-US" sz="1400" b="1" i="0" u="none" strike="noStrike" cap="none" normalizeH="0" baseline="0" dirty="0" smtClean="0">
                <a:ln>
                  <a:noFill/>
                </a:ln>
                <a:solidFill>
                  <a:schemeClr val="bg1"/>
                </a:solidFill>
                <a:effectLst/>
                <a:latin typeface="+mj-lt"/>
              </a:rPr>
              <a:t> Human</a:t>
            </a:r>
            <a:r>
              <a:rPr kumimoji="0" lang="en-US" sz="1400" b="1" i="0" u="none" strike="noStrike" cap="none" normalizeH="0" dirty="0" smtClean="0">
                <a:ln>
                  <a:noFill/>
                </a:ln>
                <a:solidFill>
                  <a:schemeClr val="bg1"/>
                </a:solidFill>
                <a:effectLst/>
                <a:latin typeface="+mj-lt"/>
              </a:rPr>
              <a:t> resources</a:t>
            </a:r>
            <a:endParaRPr kumimoji="0" lang="en-US" sz="1400" b="1" i="0" u="none" strike="noStrike" cap="none" normalizeH="0" baseline="0" dirty="0" smtClean="0">
              <a:ln>
                <a:noFill/>
              </a:ln>
              <a:solidFill>
                <a:schemeClr val="bg1"/>
              </a:solidFill>
              <a:effectLst/>
              <a:latin typeface="+mj-lt"/>
            </a:endParaRPr>
          </a:p>
        </p:txBody>
      </p:sp>
      <p:sp>
        <p:nvSpPr>
          <p:cNvPr id="11" name="TextBox 10"/>
          <p:cNvSpPr txBox="1"/>
          <p:nvPr/>
        </p:nvSpPr>
        <p:spPr>
          <a:xfrm>
            <a:off x="762000" y="3657600"/>
            <a:ext cx="1524000" cy="889154"/>
          </a:xfrm>
          <a:prstGeom prst="rect">
            <a:avLst/>
          </a:prstGeom>
          <a:noFill/>
          <a:effectLst/>
        </p:spPr>
        <p:txBody>
          <a:bodyPr wrap="square" rtlCol="0">
            <a:noAutofit/>
          </a:bodyPr>
          <a:lstStyle/>
          <a:p>
            <a:pPr algn="ctr">
              <a:lnSpc>
                <a:spcPct val="150000"/>
              </a:lnSpc>
            </a:pPr>
            <a:r>
              <a:rPr lang="en-US" sz="1400" dirty="0" smtClean="0">
                <a:solidFill>
                  <a:schemeClr val="bg1"/>
                </a:solidFill>
              </a:rPr>
              <a:t>Organization obtains inputs from environment</a:t>
            </a:r>
            <a:endParaRPr lang="en-US" sz="1400" dirty="0">
              <a:solidFill>
                <a:schemeClr val="bg1"/>
              </a:solidFill>
            </a:endParaRPr>
          </a:p>
        </p:txBody>
      </p:sp>
      <p:sp>
        <p:nvSpPr>
          <p:cNvPr id="12" name="Rounded Rectangle 11"/>
          <p:cNvSpPr>
            <a:spLocks/>
          </p:cNvSpPr>
          <p:nvPr/>
        </p:nvSpPr>
        <p:spPr bwMode="auto">
          <a:xfrm>
            <a:off x="6629400" y="1751806"/>
            <a:ext cx="2209800" cy="3200400"/>
          </a:xfrm>
          <a:prstGeom prst="roundRect">
            <a:avLst/>
          </a:prstGeom>
          <a:solidFill>
            <a:srgbClr val="C46200"/>
          </a:solidFill>
          <a:ln>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convex"/>
          </a:sp3d>
        </p:spPr>
        <p:style>
          <a:lnRef idx="0">
            <a:schemeClr val="accent1"/>
          </a:lnRef>
          <a:fillRef idx="3">
            <a:schemeClr val="accent1"/>
          </a:fillRef>
          <a:effectRef idx="3">
            <a:schemeClr val="accent1"/>
          </a:effectRef>
          <a:fontRef idx="minor">
            <a:schemeClr val="lt1"/>
          </a:fontRef>
        </p:style>
        <p:txBody>
          <a:bodyPr vert="horz" wrap="square" lIns="91440" tIns="137160" rIns="91440" bIns="13716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50000"/>
              </a:spcBef>
              <a:spcAft>
                <a:spcPct val="0"/>
              </a:spcAft>
              <a:buClrTx/>
              <a:buSzTx/>
              <a:buFontTx/>
              <a:buNone/>
              <a:tabLst/>
            </a:pPr>
            <a:r>
              <a:rPr lang="en-US" sz="1800" b="1" dirty="0" smtClean="0">
                <a:solidFill>
                  <a:schemeClr val="bg1"/>
                </a:solidFill>
                <a:latin typeface="Arial" charset="0"/>
              </a:rPr>
              <a:t>Outpu</a:t>
            </a:r>
            <a:r>
              <a:rPr kumimoji="0" lang="en-US" sz="1800" b="1" i="0" u="none" strike="noStrike" cap="none" normalizeH="0" baseline="0" dirty="0" smtClean="0">
                <a:ln>
                  <a:noFill/>
                </a:ln>
                <a:solidFill>
                  <a:schemeClr val="bg1"/>
                </a:solidFill>
                <a:effectLst/>
                <a:latin typeface="Arial" charset="0"/>
              </a:rPr>
              <a:t>t</a:t>
            </a:r>
            <a:r>
              <a:rPr kumimoji="0" lang="en-US" sz="1800" b="1" i="0" u="none" strike="noStrike" cap="none" normalizeH="0" dirty="0" smtClean="0">
                <a:ln>
                  <a:noFill/>
                </a:ln>
                <a:solidFill>
                  <a:schemeClr val="bg1"/>
                </a:solidFill>
                <a:effectLst/>
                <a:latin typeface="Arial" charset="0"/>
              </a:rPr>
              <a:t> Stage</a:t>
            </a:r>
            <a:endParaRPr kumimoji="0" lang="en-US" sz="1800" b="1" i="0" u="none" strike="noStrike" cap="none" normalizeH="0" baseline="0" dirty="0" smtClean="0">
              <a:ln>
                <a:noFill/>
              </a:ln>
              <a:solidFill>
                <a:schemeClr val="bg1"/>
              </a:solidFill>
              <a:effectLst/>
              <a:latin typeface="Arial" charset="0"/>
            </a:endParaRPr>
          </a:p>
        </p:txBody>
      </p:sp>
      <p:sp>
        <p:nvSpPr>
          <p:cNvPr id="13" name="Rounded Rectangle 12"/>
          <p:cNvSpPr>
            <a:spLocks/>
          </p:cNvSpPr>
          <p:nvPr/>
        </p:nvSpPr>
        <p:spPr bwMode="auto">
          <a:xfrm>
            <a:off x="6705600" y="2514600"/>
            <a:ext cx="2057400" cy="1219200"/>
          </a:xfrm>
          <a:prstGeom prst="roundRect">
            <a:avLst/>
          </a:prstGeom>
          <a:solidFill>
            <a:srgbClr val="FF860D">
              <a:alpha val="84706"/>
            </a:srgbClr>
          </a:solidFill>
          <a:ln>
            <a:headEnd type="none" w="med" len="med"/>
            <a:tailEnd type="none" w="med" len="med"/>
          </a:ln>
          <a:effectLst>
            <a:outerShdw blurRad="40000" dist="23000" dir="5400000" rotWithShape="0">
              <a:srgbClr val="000000">
                <a:alpha val="35000"/>
              </a:srgbClr>
            </a:outerShdw>
          </a:effectLst>
        </p:spPr>
        <p:style>
          <a:lnRef idx="0">
            <a:schemeClr val="accent1"/>
          </a:lnRef>
          <a:fillRef idx="3">
            <a:schemeClr val="accent1"/>
          </a:fillRef>
          <a:effectRef idx="3">
            <a:schemeClr val="accent1"/>
          </a:effectRef>
          <a:fontRef idx="minor">
            <a:schemeClr val="lt1"/>
          </a:fontRef>
        </p:style>
        <p:txBody>
          <a:bodyPr vert="horz" wrap="square" lIns="91440" tIns="137160" rIns="91440" bIns="137160" numCol="1" rtlCol="0" anchor="t" anchorCtr="0" compatLnSpc="1">
            <a:prstTxWarp prst="textNoShape">
              <a:avLst/>
            </a:prstTxWarp>
            <a:noAutofit/>
          </a:bodyPr>
          <a:lstStyle/>
          <a:p>
            <a:pPr marL="0" marR="0" indent="0" defTabSz="914400" rtl="0" eaLnBrk="1" fontAlgn="base" latinLnBrk="0" hangingPunct="1">
              <a:spcAft>
                <a:spcPct val="0"/>
              </a:spcAft>
              <a:buClrTx/>
              <a:buSzTx/>
              <a:buFont typeface="Arial" pitchFamily="34" charset="0"/>
              <a:buChar char="•"/>
              <a:tabLst/>
            </a:pPr>
            <a:r>
              <a:rPr kumimoji="0" lang="en-US" sz="1400" b="1" i="0" u="none" strike="noStrike" cap="none" normalizeH="0" baseline="0" dirty="0" smtClean="0">
                <a:ln>
                  <a:noFill/>
                </a:ln>
                <a:solidFill>
                  <a:schemeClr val="bg1"/>
                </a:solidFill>
                <a:effectLst/>
                <a:latin typeface="+mj-lt"/>
              </a:rPr>
              <a:t> Goods &amp; </a:t>
            </a:r>
            <a:r>
              <a:rPr lang="en-US" sz="1400" b="1" dirty="0" smtClean="0">
                <a:solidFill>
                  <a:schemeClr val="bg1"/>
                </a:solidFill>
                <a:latin typeface="+mj-lt"/>
              </a:rPr>
              <a:t> Services</a:t>
            </a:r>
          </a:p>
          <a:p>
            <a:pPr fontAlgn="base">
              <a:spcAft>
                <a:spcPct val="0"/>
              </a:spcAft>
              <a:buFont typeface="Arial" pitchFamily="34" charset="0"/>
              <a:buChar char="•"/>
            </a:pPr>
            <a:r>
              <a:rPr kumimoji="0" lang="en-US" sz="1400" b="1" i="0" u="none" strike="noStrike" cap="none" normalizeH="0" baseline="0" dirty="0" smtClean="0">
                <a:ln>
                  <a:noFill/>
                </a:ln>
                <a:solidFill>
                  <a:schemeClr val="bg1"/>
                </a:solidFill>
                <a:effectLst/>
                <a:latin typeface="+mj-lt"/>
              </a:rPr>
              <a:t>Financial results</a:t>
            </a:r>
          </a:p>
          <a:p>
            <a:pPr fontAlgn="base">
              <a:spcAft>
                <a:spcPct val="0"/>
              </a:spcAft>
              <a:buFont typeface="Arial" pitchFamily="34" charset="0"/>
              <a:buChar char="•"/>
            </a:pPr>
            <a:r>
              <a:rPr kumimoji="0" lang="en-US" sz="1400" b="1" i="0" u="none" strike="noStrike" cap="none" normalizeH="0" baseline="0" dirty="0" smtClean="0">
                <a:ln>
                  <a:noFill/>
                </a:ln>
                <a:solidFill>
                  <a:schemeClr val="bg1"/>
                </a:solidFill>
                <a:effectLst/>
                <a:latin typeface="+mj-lt"/>
              </a:rPr>
              <a:t>Information</a:t>
            </a:r>
          </a:p>
          <a:p>
            <a:pPr fontAlgn="base">
              <a:spcAft>
                <a:spcPct val="0"/>
              </a:spcAft>
              <a:buFont typeface="Arial" pitchFamily="34" charset="0"/>
              <a:buChar char="•"/>
            </a:pPr>
            <a:r>
              <a:rPr kumimoji="0" lang="en-US" sz="1400" b="1" i="0" u="none" strike="noStrike" cap="none" normalizeH="0" baseline="0" dirty="0" smtClean="0">
                <a:ln>
                  <a:noFill/>
                </a:ln>
                <a:solidFill>
                  <a:schemeClr val="bg1"/>
                </a:solidFill>
                <a:effectLst/>
                <a:latin typeface="+mj-lt"/>
              </a:rPr>
              <a:t>Human results</a:t>
            </a:r>
          </a:p>
        </p:txBody>
      </p:sp>
      <p:sp>
        <p:nvSpPr>
          <p:cNvPr id="14" name="TextBox 13"/>
          <p:cNvSpPr txBox="1"/>
          <p:nvPr/>
        </p:nvSpPr>
        <p:spPr>
          <a:xfrm>
            <a:off x="6781800" y="3886200"/>
            <a:ext cx="1828800" cy="736754"/>
          </a:xfrm>
          <a:prstGeom prst="rect">
            <a:avLst/>
          </a:prstGeom>
          <a:noFill/>
          <a:effectLst/>
        </p:spPr>
        <p:txBody>
          <a:bodyPr wrap="square" rtlCol="0">
            <a:noAutofit/>
          </a:bodyPr>
          <a:lstStyle/>
          <a:p>
            <a:pPr algn="ctr"/>
            <a:r>
              <a:rPr lang="en-US" sz="1400" dirty="0" smtClean="0">
                <a:solidFill>
                  <a:schemeClr val="bg1"/>
                </a:solidFill>
              </a:rPr>
              <a:t>Organization releases its outputs to environment</a:t>
            </a:r>
            <a:endParaRPr lang="en-US" sz="1400" dirty="0">
              <a:solidFill>
                <a:schemeClr val="bg1"/>
              </a:solidFill>
            </a:endParaRPr>
          </a:p>
        </p:txBody>
      </p:sp>
      <p:sp>
        <p:nvSpPr>
          <p:cNvPr id="15" name="Rounded Rectangle 14"/>
          <p:cNvSpPr>
            <a:spLocks/>
          </p:cNvSpPr>
          <p:nvPr/>
        </p:nvSpPr>
        <p:spPr bwMode="auto">
          <a:xfrm>
            <a:off x="3733800" y="1675604"/>
            <a:ext cx="1828800" cy="3291840"/>
          </a:xfrm>
          <a:prstGeom prst="roundRect">
            <a:avLst/>
          </a:prstGeom>
          <a:solidFill>
            <a:srgbClr val="0099FF"/>
          </a:solidFill>
          <a:ln>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convex"/>
          </a:sp3d>
        </p:spPr>
        <p:style>
          <a:lnRef idx="0">
            <a:schemeClr val="accent1"/>
          </a:lnRef>
          <a:fillRef idx="3">
            <a:schemeClr val="accent1"/>
          </a:fillRef>
          <a:effectRef idx="3">
            <a:schemeClr val="accent1"/>
          </a:effectRef>
          <a:fontRef idx="minor">
            <a:schemeClr val="lt1"/>
          </a:fontRef>
        </p:style>
        <p:txBody>
          <a:bodyPr vert="horz" wrap="square" lIns="91440" tIns="137160" rIns="91440" bIns="13716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1800" b="1" i="0" u="none" strike="noStrike" cap="none" normalizeH="0" baseline="0" dirty="0" smtClean="0">
                <a:ln>
                  <a:noFill/>
                </a:ln>
                <a:solidFill>
                  <a:schemeClr val="bg1"/>
                </a:solidFill>
                <a:effectLst/>
                <a:latin typeface="Arial" charset="0"/>
              </a:rPr>
              <a:t>Conversion</a:t>
            </a:r>
            <a:r>
              <a:rPr kumimoji="0" lang="en-US" sz="1800" b="1" i="0" u="none" strike="noStrike" cap="none" normalizeH="0" dirty="0" smtClean="0">
                <a:ln>
                  <a:noFill/>
                </a:ln>
                <a:solidFill>
                  <a:schemeClr val="bg1"/>
                </a:solidFill>
                <a:effectLst/>
                <a:latin typeface="Arial" charset="0"/>
              </a:rPr>
              <a:t> Stage</a:t>
            </a:r>
            <a:endParaRPr kumimoji="0" lang="en-US" sz="1800" b="1" i="0" u="none" strike="noStrike" cap="none" normalizeH="0" baseline="0" dirty="0" smtClean="0">
              <a:ln>
                <a:noFill/>
              </a:ln>
              <a:solidFill>
                <a:schemeClr val="bg1"/>
              </a:solidFill>
              <a:effectLst/>
              <a:latin typeface="Arial" charset="0"/>
            </a:endParaRPr>
          </a:p>
        </p:txBody>
      </p:sp>
      <p:sp>
        <p:nvSpPr>
          <p:cNvPr id="16" name="Rounded Rectangle 15"/>
          <p:cNvSpPr>
            <a:spLocks/>
          </p:cNvSpPr>
          <p:nvPr/>
        </p:nvSpPr>
        <p:spPr bwMode="auto">
          <a:xfrm>
            <a:off x="3733800" y="2590006"/>
            <a:ext cx="1828800" cy="1123712"/>
          </a:xfrm>
          <a:prstGeom prst="roundRect">
            <a:avLst/>
          </a:prstGeom>
          <a:solidFill>
            <a:srgbClr val="57BBFF">
              <a:alpha val="84706"/>
            </a:srgbClr>
          </a:solidFill>
          <a:ln>
            <a:headEnd type="none" w="med" len="med"/>
            <a:tailEnd type="none" w="med" len="med"/>
          </a:ln>
          <a:effectLst>
            <a:outerShdw blurRad="40000" dist="23000" dir="5400000" rotWithShape="0">
              <a:srgbClr val="000000">
                <a:alpha val="35000"/>
              </a:srgbClr>
            </a:outerShdw>
          </a:effectLst>
        </p:spPr>
        <p:style>
          <a:lnRef idx="0">
            <a:schemeClr val="accent1"/>
          </a:lnRef>
          <a:fillRef idx="3">
            <a:schemeClr val="accent1"/>
          </a:fillRef>
          <a:effectRef idx="3">
            <a:schemeClr val="accent1"/>
          </a:effectRef>
          <a:fontRef idx="minor">
            <a:schemeClr val="lt1"/>
          </a:fontRef>
        </p:style>
        <p:txBody>
          <a:bodyPr vert="horz" wrap="square" lIns="91440" tIns="137160" rIns="91440" bIns="13716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 typeface="Arial" pitchFamily="34" charset="0"/>
              <a:buChar char="•"/>
              <a:tabLst/>
            </a:pPr>
            <a:r>
              <a:rPr kumimoji="0" lang="en-US" sz="1400" b="1" i="0" u="none" strike="noStrike" cap="none" normalizeH="0" baseline="0" dirty="0" smtClean="0">
                <a:ln>
                  <a:noFill/>
                </a:ln>
                <a:solidFill>
                  <a:schemeClr val="bg1"/>
                </a:solidFill>
                <a:effectLst/>
                <a:latin typeface="+mj-lt"/>
              </a:rPr>
              <a:t> Machinery</a:t>
            </a:r>
          </a:p>
          <a:p>
            <a:pPr marL="0" marR="0" indent="0" algn="l" defTabSz="914400" rtl="0" eaLnBrk="1" fontAlgn="base" latinLnBrk="0" hangingPunct="1">
              <a:lnSpc>
                <a:spcPct val="100000"/>
              </a:lnSpc>
              <a:spcBef>
                <a:spcPct val="50000"/>
              </a:spcBef>
              <a:spcAft>
                <a:spcPct val="0"/>
              </a:spcAft>
              <a:buClrTx/>
              <a:buSzTx/>
              <a:buFont typeface="Arial" pitchFamily="34" charset="0"/>
              <a:buChar char="•"/>
              <a:tabLst/>
            </a:pPr>
            <a:r>
              <a:rPr lang="en-US" sz="1400" b="1" dirty="0" smtClean="0">
                <a:solidFill>
                  <a:schemeClr val="bg1"/>
                </a:solidFill>
                <a:latin typeface="+mj-lt"/>
              </a:rPr>
              <a:t> Computers</a:t>
            </a:r>
          </a:p>
          <a:p>
            <a:pPr marL="0" marR="0" indent="0" algn="l" defTabSz="914400" rtl="0" eaLnBrk="1" fontAlgn="base" latinLnBrk="0" hangingPunct="1">
              <a:lnSpc>
                <a:spcPct val="100000"/>
              </a:lnSpc>
              <a:spcBef>
                <a:spcPct val="50000"/>
              </a:spcBef>
              <a:spcAft>
                <a:spcPct val="0"/>
              </a:spcAft>
              <a:buClrTx/>
              <a:buSzTx/>
              <a:buFont typeface="Arial" pitchFamily="34" charset="0"/>
              <a:buChar char="•"/>
              <a:tabLst/>
            </a:pPr>
            <a:r>
              <a:rPr kumimoji="0" lang="en-US" sz="1400" b="1" i="0" u="none" strike="noStrike" cap="none" normalizeH="0" baseline="0" dirty="0" smtClean="0">
                <a:ln>
                  <a:noFill/>
                </a:ln>
                <a:solidFill>
                  <a:schemeClr val="bg1"/>
                </a:solidFill>
                <a:effectLst/>
                <a:latin typeface="+mj-lt"/>
              </a:rPr>
              <a:t> Human Skills</a:t>
            </a:r>
          </a:p>
        </p:txBody>
      </p:sp>
      <p:sp>
        <p:nvSpPr>
          <p:cNvPr id="17" name="TextBox 16"/>
          <p:cNvSpPr txBox="1"/>
          <p:nvPr/>
        </p:nvSpPr>
        <p:spPr>
          <a:xfrm>
            <a:off x="3810000" y="3733800"/>
            <a:ext cx="1676400" cy="889154"/>
          </a:xfrm>
          <a:prstGeom prst="rect">
            <a:avLst/>
          </a:prstGeom>
          <a:noFill/>
          <a:effectLst/>
        </p:spPr>
        <p:txBody>
          <a:bodyPr wrap="square" rtlCol="0">
            <a:noAutofit/>
          </a:bodyPr>
          <a:lstStyle/>
          <a:p>
            <a:pPr algn="ctr">
              <a:lnSpc>
                <a:spcPct val="150000"/>
              </a:lnSpc>
            </a:pPr>
            <a:r>
              <a:rPr lang="en-US" sz="1400" dirty="0" smtClean="0">
                <a:solidFill>
                  <a:schemeClr val="bg1"/>
                </a:solidFill>
              </a:rPr>
              <a:t>Organization transforms inputs &amp; add values to them</a:t>
            </a:r>
            <a:endParaRPr lang="en-US" sz="1400" dirty="0">
              <a:solidFill>
                <a:schemeClr val="bg1"/>
              </a:solidFill>
            </a:endParaRPr>
          </a:p>
        </p:txBody>
      </p:sp>
      <p:sp>
        <p:nvSpPr>
          <p:cNvPr id="18" name="Rounded Rectangle 17"/>
          <p:cNvSpPr/>
          <p:nvPr/>
        </p:nvSpPr>
        <p:spPr bwMode="auto">
          <a:xfrm>
            <a:off x="3657600" y="5561806"/>
            <a:ext cx="1981200" cy="919401"/>
          </a:xfrm>
          <a:prstGeom prst="roundRect">
            <a:avLst/>
          </a:prstGeom>
          <a:solidFill>
            <a:srgbClr val="990099"/>
          </a:solidFill>
          <a:ln w="9525" cap="flat" cmpd="sng" algn="ctr">
            <a:noFill/>
            <a:prstDash val="solid"/>
            <a:round/>
            <a:headEnd type="none" w="med" len="med"/>
            <a:tailEnd type="none" w="med" len="med"/>
          </a:ln>
          <a:effectLst/>
        </p:spPr>
        <p:txBody>
          <a:bodyPr vert="horz" wrap="square" lIns="91440" tIns="137160" rIns="91440" bIns="13716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1200" b="0" i="0" u="none" strike="noStrike" cap="none" normalizeH="0" baseline="0" dirty="0" smtClean="0">
                <a:ln>
                  <a:noFill/>
                </a:ln>
                <a:solidFill>
                  <a:schemeClr val="bg1"/>
                </a:solidFill>
                <a:effectLst/>
                <a:latin typeface="Arial" charset="0"/>
              </a:rPr>
              <a:t>Sales of  outputs allow organization to obtain new supplies of input</a:t>
            </a:r>
          </a:p>
        </p:txBody>
      </p:sp>
      <p:cxnSp>
        <p:nvCxnSpPr>
          <p:cNvPr id="20" name="Straight Arrow Connector 19"/>
          <p:cNvCxnSpPr/>
          <p:nvPr/>
        </p:nvCxnSpPr>
        <p:spPr bwMode="auto">
          <a:xfrm>
            <a:off x="2590800" y="3047206"/>
            <a:ext cx="1143000" cy="1588"/>
          </a:xfrm>
          <a:prstGeom prst="straightConnector1">
            <a:avLst/>
          </a:prstGeom>
          <a:ln>
            <a:headEnd type="none" w="med" len="med"/>
            <a:tailEnd type="arrow"/>
          </a:ln>
        </p:spPr>
        <p:style>
          <a:lnRef idx="3">
            <a:schemeClr val="dk1"/>
          </a:lnRef>
          <a:fillRef idx="0">
            <a:schemeClr val="dk1"/>
          </a:fillRef>
          <a:effectRef idx="2">
            <a:schemeClr val="dk1"/>
          </a:effectRef>
          <a:fontRef idx="minor">
            <a:schemeClr val="tx1"/>
          </a:fontRef>
        </p:style>
      </p:cxnSp>
      <p:cxnSp>
        <p:nvCxnSpPr>
          <p:cNvPr id="27" name="Straight Arrow Connector 26"/>
          <p:cNvCxnSpPr/>
          <p:nvPr/>
        </p:nvCxnSpPr>
        <p:spPr bwMode="auto">
          <a:xfrm flipV="1">
            <a:off x="5562600" y="3124200"/>
            <a:ext cx="1143000" cy="6012"/>
          </a:xfrm>
          <a:prstGeom prst="straightConnector1">
            <a:avLst/>
          </a:prstGeom>
          <a:ln>
            <a:headEnd type="none" w="med" len="med"/>
            <a:tailEnd type="arrow"/>
          </a:ln>
        </p:spPr>
        <p:style>
          <a:lnRef idx="3">
            <a:schemeClr val="dk1"/>
          </a:lnRef>
          <a:fillRef idx="0">
            <a:schemeClr val="dk1"/>
          </a:fillRef>
          <a:effectRef idx="2">
            <a:schemeClr val="dk1"/>
          </a:effectRef>
          <a:fontRef idx="minor">
            <a:schemeClr val="tx1"/>
          </a:fontRef>
        </p:style>
      </p:cxnSp>
      <p:grpSp>
        <p:nvGrpSpPr>
          <p:cNvPr id="2" name="Group 67"/>
          <p:cNvGrpSpPr/>
          <p:nvPr/>
        </p:nvGrpSpPr>
        <p:grpSpPr>
          <a:xfrm>
            <a:off x="5638800" y="4954589"/>
            <a:ext cx="1905794" cy="1067711"/>
            <a:chOff x="5638800" y="4954589"/>
            <a:chExt cx="1905794" cy="1067711"/>
          </a:xfrm>
        </p:grpSpPr>
        <p:cxnSp>
          <p:nvCxnSpPr>
            <p:cNvPr id="44" name="Straight Connector 43"/>
            <p:cNvCxnSpPr/>
            <p:nvPr/>
          </p:nvCxnSpPr>
          <p:spPr bwMode="auto">
            <a:xfrm rot="5400000">
              <a:off x="7011194" y="5487195"/>
              <a:ext cx="1066006" cy="794"/>
            </a:xfrm>
            <a:prstGeom prst="line">
              <a:avLst/>
            </a:prstGeom>
            <a:ln>
              <a:headEnd type="none" w="med" len="med"/>
              <a:tailEnd type="none" w="med" len="med"/>
            </a:ln>
          </p:spPr>
          <p:style>
            <a:lnRef idx="3">
              <a:schemeClr val="dk1"/>
            </a:lnRef>
            <a:fillRef idx="0">
              <a:schemeClr val="dk1"/>
            </a:fillRef>
            <a:effectRef idx="2">
              <a:schemeClr val="dk1"/>
            </a:effectRef>
            <a:fontRef idx="minor">
              <a:schemeClr val="tx1"/>
            </a:fontRef>
          </p:style>
        </p:cxnSp>
        <p:cxnSp>
          <p:nvCxnSpPr>
            <p:cNvPr id="46" name="Straight Arrow Connector 45"/>
            <p:cNvCxnSpPr/>
            <p:nvPr/>
          </p:nvCxnSpPr>
          <p:spPr bwMode="auto">
            <a:xfrm rot="10800000">
              <a:off x="6629400" y="6020595"/>
              <a:ext cx="914400" cy="1588"/>
            </a:xfrm>
            <a:prstGeom prst="straightConnector1">
              <a:avLst/>
            </a:prstGeom>
            <a:ln>
              <a:headEnd type="none" w="med" len="med"/>
              <a:tailEnd type="arrow"/>
            </a:ln>
          </p:spPr>
          <p:style>
            <a:lnRef idx="3">
              <a:schemeClr val="dk1"/>
            </a:lnRef>
            <a:fillRef idx="0">
              <a:schemeClr val="dk1"/>
            </a:fillRef>
            <a:effectRef idx="2">
              <a:schemeClr val="dk1"/>
            </a:effectRef>
            <a:fontRef idx="minor">
              <a:schemeClr val="tx1"/>
            </a:fontRef>
          </p:style>
        </p:cxnSp>
        <p:cxnSp>
          <p:nvCxnSpPr>
            <p:cNvPr id="50" name="Straight Connector 49"/>
            <p:cNvCxnSpPr/>
            <p:nvPr/>
          </p:nvCxnSpPr>
          <p:spPr bwMode="auto">
            <a:xfrm rot="10800000" flipV="1">
              <a:off x="5638800" y="6019800"/>
              <a:ext cx="1143000" cy="2500"/>
            </a:xfrm>
            <a:prstGeom prst="line">
              <a:avLst/>
            </a:prstGeom>
            <a:ln>
              <a:headEnd type="none" w="med" len="med"/>
              <a:tailEnd type="none" w="med" len="med"/>
            </a:ln>
          </p:spPr>
          <p:style>
            <a:lnRef idx="3">
              <a:schemeClr val="dk1"/>
            </a:lnRef>
            <a:fillRef idx="0">
              <a:schemeClr val="dk1"/>
            </a:fillRef>
            <a:effectRef idx="2">
              <a:schemeClr val="dk1"/>
            </a:effectRef>
            <a:fontRef idx="minor">
              <a:schemeClr val="tx1"/>
            </a:fontRef>
          </p:style>
        </p:cxnSp>
      </p:grpSp>
      <p:grpSp>
        <p:nvGrpSpPr>
          <p:cNvPr id="3" name="Group 60"/>
          <p:cNvGrpSpPr/>
          <p:nvPr/>
        </p:nvGrpSpPr>
        <p:grpSpPr>
          <a:xfrm>
            <a:off x="1751806" y="4876800"/>
            <a:ext cx="1905794" cy="1144706"/>
            <a:chOff x="1751806" y="4267994"/>
            <a:chExt cx="1905794" cy="1144706"/>
          </a:xfrm>
        </p:grpSpPr>
        <p:cxnSp>
          <p:nvCxnSpPr>
            <p:cNvPr id="55" name="Straight Arrow Connector 54"/>
            <p:cNvCxnSpPr/>
            <p:nvPr/>
          </p:nvCxnSpPr>
          <p:spPr bwMode="auto">
            <a:xfrm rot="10800000">
              <a:off x="2743200" y="5410200"/>
              <a:ext cx="914400" cy="1588"/>
            </a:xfrm>
            <a:prstGeom prst="straightConnector1">
              <a:avLst/>
            </a:prstGeom>
            <a:ln>
              <a:headEnd type="none" w="med" len="med"/>
              <a:tailEnd type="arrow"/>
            </a:ln>
          </p:spPr>
          <p:style>
            <a:lnRef idx="3">
              <a:schemeClr val="dk1"/>
            </a:lnRef>
            <a:fillRef idx="0">
              <a:schemeClr val="dk1"/>
            </a:fillRef>
            <a:effectRef idx="2">
              <a:schemeClr val="dk1"/>
            </a:effectRef>
            <a:fontRef idx="minor">
              <a:schemeClr val="tx1"/>
            </a:fontRef>
          </p:style>
        </p:cxnSp>
        <p:cxnSp>
          <p:nvCxnSpPr>
            <p:cNvPr id="56" name="Straight Connector 55"/>
            <p:cNvCxnSpPr/>
            <p:nvPr/>
          </p:nvCxnSpPr>
          <p:spPr bwMode="auto">
            <a:xfrm rot="10800000" flipV="1">
              <a:off x="1752600" y="5410199"/>
              <a:ext cx="1066800" cy="2501"/>
            </a:xfrm>
            <a:prstGeom prst="line">
              <a:avLst/>
            </a:prstGeom>
            <a:ln>
              <a:headEnd type="none" w="med" len="med"/>
              <a:tailEnd type="none" w="med" len="med"/>
            </a:ln>
          </p:spPr>
          <p:style>
            <a:lnRef idx="3">
              <a:schemeClr val="dk1"/>
            </a:lnRef>
            <a:fillRef idx="0">
              <a:schemeClr val="dk1"/>
            </a:fillRef>
            <a:effectRef idx="2">
              <a:schemeClr val="dk1"/>
            </a:effectRef>
            <a:fontRef idx="minor">
              <a:schemeClr val="tx1"/>
            </a:fontRef>
          </p:style>
        </p:cxnSp>
        <p:cxnSp>
          <p:nvCxnSpPr>
            <p:cNvPr id="58" name="Straight Connector 57"/>
            <p:cNvCxnSpPr/>
            <p:nvPr/>
          </p:nvCxnSpPr>
          <p:spPr bwMode="auto">
            <a:xfrm rot="5400000" flipH="1" flipV="1">
              <a:off x="1181100" y="4838700"/>
              <a:ext cx="1143000" cy="1588"/>
            </a:xfrm>
            <a:prstGeom prst="line">
              <a:avLst/>
            </a:prstGeom>
            <a:ln>
              <a:headEnd type="none" w="med" len="med"/>
              <a:tailEnd type="none" w="med" len="med"/>
            </a:ln>
          </p:spPr>
          <p:style>
            <a:lnRef idx="3">
              <a:schemeClr val="dk1"/>
            </a:lnRef>
            <a:fillRef idx="0">
              <a:schemeClr val="dk1"/>
            </a:fillRef>
            <a:effectRef idx="2">
              <a:schemeClr val="dk1"/>
            </a:effectRef>
            <a:fontRef idx="minor">
              <a:schemeClr val="tx1"/>
            </a:fontRef>
          </p:style>
        </p:cxnSp>
      </p:grpSp>
      <p:sp>
        <p:nvSpPr>
          <p:cNvPr id="62" name="Rectangle 2"/>
          <p:cNvSpPr txBox="1">
            <a:spLocks noChangeArrowheads="1"/>
          </p:cNvSpPr>
          <p:nvPr/>
        </p:nvSpPr>
        <p:spPr>
          <a:xfrm>
            <a:off x="533400" y="228600"/>
            <a:ext cx="8077200" cy="685800"/>
          </a:xfrm>
          <a:prstGeom prst="rect">
            <a:avLst/>
          </a:prstGeom>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0" i="0" u="sng" strike="noStrike" kern="0" cap="none" spc="0" normalizeH="0" baseline="0" noProof="0" dirty="0" smtClean="0">
                <a:ln>
                  <a:noFill/>
                </a:ln>
                <a:solidFill>
                  <a:srgbClr val="003366"/>
                </a:solidFill>
                <a:effectLst>
                  <a:outerShdw blurRad="38100" dist="38100" dir="2700000" algn="tl">
                    <a:srgbClr val="C0C0C0"/>
                  </a:outerShdw>
                </a:effectLst>
                <a:uLnTx/>
                <a:uFillTx/>
                <a:latin typeface="+mj-lt"/>
                <a:ea typeface="+mj-ea"/>
                <a:cs typeface="+mj-cs"/>
              </a:rPr>
              <a:t>The Organization as an Open System</a:t>
            </a:r>
            <a:endParaRPr kumimoji="0" lang="en-US" sz="2800" b="0" i="0" u="sng" strike="noStrike" kern="0" cap="none" spc="0" normalizeH="0" baseline="0" noProof="0" dirty="0">
              <a:ln>
                <a:noFill/>
              </a:ln>
              <a:solidFill>
                <a:srgbClr val="003366"/>
              </a:solidFill>
              <a:effectLst>
                <a:outerShdw blurRad="38100" dist="38100" dir="2700000" algn="tl">
                  <a:srgbClr val="C0C0C0"/>
                </a:outerShdw>
              </a:effectLst>
              <a:uLnTx/>
              <a:uFillTx/>
              <a:latin typeface="+mj-lt"/>
              <a:ea typeface="+mj-ea"/>
              <a:cs typeface="+mj-cs"/>
            </a:endParaRPr>
          </a:p>
        </p:txBody>
      </p:sp>
      <p:sp>
        <p:nvSpPr>
          <p:cNvPr id="69" name="TextBox 68"/>
          <p:cNvSpPr txBox="1"/>
          <p:nvPr/>
        </p:nvSpPr>
        <p:spPr>
          <a:xfrm>
            <a:off x="3810000" y="1066800"/>
            <a:ext cx="1890262" cy="369332"/>
          </a:xfrm>
          <a:prstGeom prst="rect">
            <a:avLst/>
          </a:prstGeom>
          <a:noFill/>
        </p:spPr>
        <p:txBody>
          <a:bodyPr wrap="none" rtlCol="0">
            <a:spAutoFit/>
          </a:bodyPr>
          <a:lstStyle/>
          <a:p>
            <a:pPr algn="ctr"/>
            <a:r>
              <a:rPr lang="en-US" sz="1800" b="1" dirty="0" smtClean="0">
                <a:solidFill>
                  <a:srgbClr val="990099"/>
                </a:solidFill>
              </a:rPr>
              <a:t>ENVIRONMENT</a:t>
            </a:r>
            <a:endParaRPr lang="en-US" sz="1600" b="1" dirty="0">
              <a:solidFill>
                <a:srgbClr val="990099"/>
              </a:solidFill>
            </a:endParaRPr>
          </a:p>
        </p:txBody>
      </p:sp>
    </p:spTree>
  </p:cSld>
  <p:clrMapOvr>
    <a:masterClrMapping/>
  </p:clrMapOvr>
  <p:transition>
    <p:cut thruBlk="1"/>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a:t>Copyright © 2005 Prentice Hall, Inc. All rights reserved. </a:t>
            </a:r>
          </a:p>
        </p:txBody>
      </p:sp>
      <p:sp>
        <p:nvSpPr>
          <p:cNvPr id="5" name="Slide Number Placeholder 4"/>
          <p:cNvSpPr>
            <a:spLocks noGrp="1"/>
          </p:cNvSpPr>
          <p:nvPr>
            <p:ph type="sldNum" sz="quarter" idx="11"/>
          </p:nvPr>
        </p:nvSpPr>
        <p:spPr/>
        <p:txBody>
          <a:bodyPr/>
          <a:lstStyle/>
          <a:p>
            <a:r>
              <a:rPr lang="en-US"/>
              <a:t>2–</a:t>
            </a:r>
            <a:fld id="{D4F366F9-2E68-46E8-8DBE-AA419D02A3CA}" type="slidenum">
              <a:rPr lang="en-US"/>
              <a:pPr/>
              <a:t>61</a:t>
            </a:fld>
            <a:endParaRPr lang="en-US"/>
          </a:p>
        </p:txBody>
      </p:sp>
      <p:sp>
        <p:nvSpPr>
          <p:cNvPr id="63490" name="Rectangle 2"/>
          <p:cNvSpPr>
            <a:spLocks noGrp="1" noChangeArrowheads="1"/>
          </p:cNvSpPr>
          <p:nvPr>
            <p:ph type="title"/>
          </p:nvPr>
        </p:nvSpPr>
        <p:spPr/>
        <p:txBody>
          <a:bodyPr/>
          <a:lstStyle/>
          <a:p>
            <a:r>
              <a:rPr lang="en-US"/>
              <a:t>Implications of the Systems Approach</a:t>
            </a:r>
          </a:p>
        </p:txBody>
      </p:sp>
      <p:sp>
        <p:nvSpPr>
          <p:cNvPr id="63491" name="Rectangle 3"/>
          <p:cNvSpPr>
            <a:spLocks noGrp="1" noChangeArrowheads="1"/>
          </p:cNvSpPr>
          <p:nvPr>
            <p:ph type="body" idx="1"/>
          </p:nvPr>
        </p:nvSpPr>
        <p:spPr/>
        <p:txBody>
          <a:bodyPr/>
          <a:lstStyle/>
          <a:p>
            <a:pPr>
              <a:spcBef>
                <a:spcPct val="50000"/>
              </a:spcBef>
              <a:buClr>
                <a:schemeClr val="tx1"/>
              </a:buClr>
            </a:pPr>
            <a:r>
              <a:rPr lang="en-US"/>
              <a:t>Coordination of the organization’s parts is essential for proper functioning of the entire organization.</a:t>
            </a:r>
          </a:p>
          <a:p>
            <a:pPr>
              <a:spcBef>
                <a:spcPct val="50000"/>
              </a:spcBef>
              <a:buClr>
                <a:schemeClr val="tx1"/>
              </a:buClr>
            </a:pPr>
            <a:r>
              <a:rPr lang="en-US"/>
              <a:t>Decisions and actions taken in one area of the  organization will have an effect in other areas of the organization.</a:t>
            </a:r>
          </a:p>
          <a:p>
            <a:pPr>
              <a:spcBef>
                <a:spcPct val="50000"/>
              </a:spcBef>
              <a:buClr>
                <a:schemeClr val="tx1"/>
              </a:buClr>
            </a:pPr>
            <a:r>
              <a:rPr lang="en-US"/>
              <a:t>Organizations are not self-contained and, therefore, must adapt to changes in their external environment.</a:t>
            </a:r>
          </a:p>
        </p:txBody>
      </p:sp>
    </p:spTree>
  </p:cSld>
  <p:clrMapOvr>
    <a:masterClrMapping/>
  </p:clrMapOvr>
  <p:transition>
    <p:cut thruBlk="1"/>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Modern Management Thinking:</a:t>
            </a:r>
            <a:endParaRPr lang="en-US" dirty="0"/>
          </a:p>
        </p:txBody>
      </p:sp>
      <p:sp>
        <p:nvSpPr>
          <p:cNvPr id="84995" name="Rectangle 3"/>
          <p:cNvSpPr>
            <a:spLocks noGrp="1" noChangeArrowheads="1"/>
          </p:cNvSpPr>
          <p:nvPr>
            <p:ph idx="1"/>
          </p:nvPr>
        </p:nvSpPr>
        <p:spPr/>
        <p:txBody>
          <a:bodyPr/>
          <a:lstStyle/>
          <a:p>
            <a:pPr>
              <a:lnSpc>
                <a:spcPct val="110000"/>
              </a:lnSpc>
              <a:buSzPct val="90000"/>
              <a:buFont typeface="Wingdings" pitchFamily="2" charset="2"/>
              <a:buChar char="Ø"/>
            </a:pPr>
            <a:r>
              <a:rPr lang="en-US" sz="3200" dirty="0"/>
              <a:t>Contingency thinking</a:t>
            </a:r>
          </a:p>
          <a:p>
            <a:pPr lvl="1">
              <a:lnSpc>
                <a:spcPct val="110000"/>
              </a:lnSpc>
            </a:pPr>
            <a:r>
              <a:rPr lang="en-US" sz="2800" dirty="0"/>
              <a:t>Tries to match managerial responses with problems and opportunities unique to different situations.</a:t>
            </a:r>
          </a:p>
          <a:p>
            <a:pPr lvl="1">
              <a:lnSpc>
                <a:spcPct val="110000"/>
              </a:lnSpc>
            </a:pPr>
            <a:r>
              <a:rPr lang="en-US" sz="2800" dirty="0" smtClean="0"/>
              <a:t>No </a:t>
            </a:r>
            <a:r>
              <a:rPr lang="en-US" sz="2800" dirty="0"/>
              <a:t>“one best way” to manage.</a:t>
            </a:r>
          </a:p>
          <a:p>
            <a:pPr lvl="1">
              <a:lnSpc>
                <a:spcPct val="110000"/>
              </a:lnSpc>
            </a:pPr>
            <a:r>
              <a:rPr lang="en-US" sz="2800" dirty="0"/>
              <a:t>Appropriate way to manage depends on the situation</a:t>
            </a:r>
            <a:r>
              <a:rPr lang="en-US" sz="2800" dirty="0" smtClean="0"/>
              <a:t>.</a:t>
            </a:r>
            <a:endParaRPr lang="en-US" sz="2800" dirty="0"/>
          </a:p>
        </p:txBody>
      </p:sp>
    </p:spTree>
  </p:cSld>
  <p:clrMapOvr>
    <a:masterClrMapping/>
  </p:clrMapOvr>
  <p:transition>
    <p:cut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84995">
                                            <p:txEl>
                                              <p:pRg st="0" end="0"/>
                                            </p:txEl>
                                          </p:spTgt>
                                        </p:tgtEl>
                                        <p:attrNameLst>
                                          <p:attrName>style.visibility</p:attrName>
                                        </p:attrNameLst>
                                      </p:cBhvr>
                                      <p:to>
                                        <p:strVal val="visible"/>
                                      </p:to>
                                    </p:set>
                                    <p:animEffect transition="in" filter="dissolve">
                                      <p:cBhvr>
                                        <p:cTn id="7" dur="500"/>
                                        <p:tgtEl>
                                          <p:spTgt spid="84995">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84995">
                                            <p:txEl>
                                              <p:pRg st="1" end="1"/>
                                            </p:txEl>
                                          </p:spTgt>
                                        </p:tgtEl>
                                        <p:attrNameLst>
                                          <p:attrName>style.visibility</p:attrName>
                                        </p:attrNameLst>
                                      </p:cBhvr>
                                      <p:to>
                                        <p:strVal val="visible"/>
                                      </p:to>
                                    </p:set>
                                    <p:animEffect transition="in" filter="dissolve">
                                      <p:cBhvr>
                                        <p:cTn id="10" dur="500"/>
                                        <p:tgtEl>
                                          <p:spTgt spid="84995">
                                            <p:txEl>
                                              <p:pRg st="1" end="1"/>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84995">
                                            <p:txEl>
                                              <p:pRg st="2" end="2"/>
                                            </p:txEl>
                                          </p:spTgt>
                                        </p:tgtEl>
                                        <p:attrNameLst>
                                          <p:attrName>style.visibility</p:attrName>
                                        </p:attrNameLst>
                                      </p:cBhvr>
                                      <p:to>
                                        <p:strVal val="visible"/>
                                      </p:to>
                                    </p:set>
                                    <p:animEffect transition="in" filter="dissolve">
                                      <p:cBhvr>
                                        <p:cTn id="13" dur="500"/>
                                        <p:tgtEl>
                                          <p:spTgt spid="84995">
                                            <p:txEl>
                                              <p:pRg st="2" end="2"/>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84995">
                                            <p:txEl>
                                              <p:pRg st="3" end="3"/>
                                            </p:txEl>
                                          </p:spTgt>
                                        </p:tgtEl>
                                        <p:attrNameLst>
                                          <p:attrName>style.visibility</p:attrName>
                                        </p:attrNameLst>
                                      </p:cBhvr>
                                      <p:to>
                                        <p:strVal val="visible"/>
                                      </p:to>
                                    </p:set>
                                    <p:animEffect transition="in" filter="dissolve">
                                      <p:cBhvr>
                                        <p:cTn id="16" dur="500"/>
                                        <p:tgtEl>
                                          <p:spTgt spid="8499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995" grpId="0" uiExpand="1" build="p" autoUpdateAnimBg="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3"/>
          <p:cNvSpPr>
            <a:spLocks noChangeArrowheads="1"/>
          </p:cNvSpPr>
          <p:nvPr/>
        </p:nvSpPr>
        <p:spPr bwMode="auto">
          <a:xfrm>
            <a:off x="3581400" y="5943600"/>
            <a:ext cx="2895600" cy="457200"/>
          </a:xfrm>
          <a:prstGeom prst="rect">
            <a:avLst/>
          </a:prstGeom>
          <a:noFill/>
          <a:ln w="12700">
            <a:noFill/>
            <a:miter lim="800000"/>
            <a:headEnd/>
            <a:tailEnd/>
          </a:ln>
          <a:effectLst/>
        </p:spPr>
        <p:txBody>
          <a:bodyPr wrap="none" anchor="ctr"/>
          <a:lstStyle/>
          <a:p>
            <a:endParaRPr lang="en-US"/>
          </a:p>
        </p:txBody>
      </p:sp>
      <p:sp>
        <p:nvSpPr>
          <p:cNvPr id="22532" name="Rectangle 4"/>
          <p:cNvSpPr>
            <a:spLocks noGrp="1" noChangeArrowheads="1"/>
          </p:cNvSpPr>
          <p:nvPr>
            <p:ph type="title"/>
          </p:nvPr>
        </p:nvSpPr>
        <p:spPr>
          <a:xfrm>
            <a:off x="685800" y="304800"/>
            <a:ext cx="8153400" cy="838200"/>
          </a:xfrm>
          <a:noFill/>
          <a:ln/>
        </p:spPr>
        <p:txBody>
          <a:bodyPr lIns="90488" tIns="44450" rIns="90488" bIns="44450"/>
          <a:lstStyle/>
          <a:p>
            <a:r>
              <a:rPr lang="en-US" dirty="0"/>
              <a:t>Contingency Viewpoint</a:t>
            </a:r>
          </a:p>
        </p:txBody>
      </p:sp>
      <p:sp>
        <p:nvSpPr>
          <p:cNvPr id="22533" name="Oval 5"/>
          <p:cNvSpPr>
            <a:spLocks noChangeArrowheads="1"/>
          </p:cNvSpPr>
          <p:nvPr/>
        </p:nvSpPr>
        <p:spPr bwMode="auto">
          <a:xfrm>
            <a:off x="2870200" y="996950"/>
            <a:ext cx="4470400" cy="2120900"/>
          </a:xfrm>
          <a:prstGeom prst="ellipse">
            <a:avLst/>
          </a:prstGeom>
          <a:gradFill rotWithShape="0">
            <a:gsLst>
              <a:gs pos="0">
                <a:srgbClr val="000066">
                  <a:gamma/>
                  <a:tint val="0"/>
                  <a:invGamma/>
                </a:srgbClr>
              </a:gs>
              <a:gs pos="100000">
                <a:srgbClr val="000066"/>
              </a:gs>
            </a:gsLst>
            <a:lin ang="2700000" scaled="1"/>
          </a:gradFill>
          <a:ln w="12700">
            <a:solidFill>
              <a:schemeClr val="tx1"/>
            </a:solidFill>
            <a:round/>
            <a:headEnd/>
            <a:tailEnd/>
          </a:ln>
          <a:effectLst>
            <a:outerShdw dist="71842" dir="2700000" algn="ctr" rotWithShape="0">
              <a:schemeClr val="bg2"/>
            </a:outerShdw>
          </a:effectLst>
        </p:spPr>
        <p:txBody>
          <a:bodyPr wrap="none" anchor="ctr"/>
          <a:lstStyle/>
          <a:p>
            <a:endParaRPr lang="en-US"/>
          </a:p>
        </p:txBody>
      </p:sp>
      <p:sp>
        <p:nvSpPr>
          <p:cNvPr id="22534" name="Oval 6"/>
          <p:cNvSpPr>
            <a:spLocks noChangeArrowheads="1"/>
          </p:cNvSpPr>
          <p:nvPr/>
        </p:nvSpPr>
        <p:spPr bwMode="auto">
          <a:xfrm>
            <a:off x="1422400" y="2444750"/>
            <a:ext cx="4470400" cy="1968500"/>
          </a:xfrm>
          <a:prstGeom prst="ellipse">
            <a:avLst/>
          </a:prstGeom>
          <a:gradFill rotWithShape="0">
            <a:gsLst>
              <a:gs pos="0">
                <a:srgbClr val="480165">
                  <a:gamma/>
                  <a:tint val="0"/>
                  <a:invGamma/>
                </a:srgbClr>
              </a:gs>
              <a:gs pos="100000">
                <a:srgbClr val="480165"/>
              </a:gs>
            </a:gsLst>
            <a:lin ang="2700000" scaled="1"/>
          </a:gradFill>
          <a:ln w="12700">
            <a:solidFill>
              <a:schemeClr val="tx1"/>
            </a:solidFill>
            <a:round/>
            <a:headEnd/>
            <a:tailEnd/>
          </a:ln>
          <a:effectLst>
            <a:outerShdw dist="71842" dir="2700000" algn="ctr" rotWithShape="0">
              <a:schemeClr val="bg2"/>
            </a:outerShdw>
          </a:effectLst>
        </p:spPr>
        <p:txBody>
          <a:bodyPr wrap="none" anchor="ctr"/>
          <a:lstStyle/>
          <a:p>
            <a:endParaRPr lang="en-US"/>
          </a:p>
        </p:txBody>
      </p:sp>
      <p:sp>
        <p:nvSpPr>
          <p:cNvPr id="22535" name="Oval 7"/>
          <p:cNvSpPr>
            <a:spLocks noChangeArrowheads="1"/>
          </p:cNvSpPr>
          <p:nvPr/>
        </p:nvSpPr>
        <p:spPr bwMode="auto">
          <a:xfrm>
            <a:off x="4470400" y="2444750"/>
            <a:ext cx="4470400" cy="1968500"/>
          </a:xfrm>
          <a:prstGeom prst="ellipse">
            <a:avLst/>
          </a:prstGeom>
          <a:gradFill rotWithShape="0">
            <a:gsLst>
              <a:gs pos="0">
                <a:srgbClr val="660033">
                  <a:gamma/>
                  <a:tint val="0"/>
                  <a:invGamma/>
                </a:srgbClr>
              </a:gs>
              <a:gs pos="100000">
                <a:srgbClr val="660033"/>
              </a:gs>
            </a:gsLst>
            <a:lin ang="2700000" scaled="1"/>
          </a:gradFill>
          <a:ln w="12700">
            <a:solidFill>
              <a:schemeClr val="tx1"/>
            </a:solidFill>
            <a:round/>
            <a:headEnd/>
            <a:tailEnd/>
          </a:ln>
          <a:effectLst>
            <a:outerShdw dist="71842" dir="2700000" algn="ctr" rotWithShape="0">
              <a:schemeClr val="bg2"/>
            </a:outerShdw>
          </a:effectLst>
        </p:spPr>
        <p:txBody>
          <a:bodyPr wrap="none" anchor="ctr"/>
          <a:lstStyle/>
          <a:p>
            <a:endParaRPr lang="en-US"/>
          </a:p>
        </p:txBody>
      </p:sp>
      <p:sp>
        <p:nvSpPr>
          <p:cNvPr id="22536" name="Oval 8"/>
          <p:cNvSpPr>
            <a:spLocks noChangeArrowheads="1"/>
          </p:cNvSpPr>
          <p:nvPr/>
        </p:nvSpPr>
        <p:spPr bwMode="auto">
          <a:xfrm>
            <a:off x="2870200" y="4502150"/>
            <a:ext cx="4470400" cy="1892300"/>
          </a:xfrm>
          <a:prstGeom prst="ellipse">
            <a:avLst/>
          </a:prstGeom>
          <a:gradFill rotWithShape="0">
            <a:gsLst>
              <a:gs pos="0">
                <a:srgbClr val="006600">
                  <a:gamma/>
                  <a:tint val="0"/>
                  <a:invGamma/>
                </a:srgbClr>
              </a:gs>
              <a:gs pos="100000">
                <a:srgbClr val="006600"/>
              </a:gs>
            </a:gsLst>
            <a:lin ang="2700000" scaled="1"/>
          </a:gradFill>
          <a:ln w="12700">
            <a:solidFill>
              <a:schemeClr val="tx1"/>
            </a:solidFill>
            <a:round/>
            <a:headEnd/>
            <a:tailEnd/>
          </a:ln>
          <a:effectLst>
            <a:outerShdw dist="71842" dir="2700000" algn="ctr" rotWithShape="0">
              <a:schemeClr val="bg2"/>
            </a:outerShdw>
          </a:effectLst>
        </p:spPr>
        <p:txBody>
          <a:bodyPr wrap="none" anchor="ctr"/>
          <a:lstStyle/>
          <a:p>
            <a:endParaRPr lang="en-US"/>
          </a:p>
        </p:txBody>
      </p:sp>
      <p:sp>
        <p:nvSpPr>
          <p:cNvPr id="22537" name="Rectangle 9"/>
          <p:cNvSpPr>
            <a:spLocks noGrp="1" noChangeArrowheads="1"/>
          </p:cNvSpPr>
          <p:nvPr>
            <p:ph type="body" idx="1"/>
          </p:nvPr>
        </p:nvSpPr>
        <p:spPr>
          <a:xfrm>
            <a:off x="2971800" y="1143000"/>
            <a:ext cx="4429125" cy="1466850"/>
          </a:xfrm>
          <a:noFill/>
          <a:ln/>
        </p:spPr>
        <p:txBody>
          <a:bodyPr lIns="90488" tIns="44450" rIns="90488" bIns="44450"/>
          <a:lstStyle/>
          <a:p>
            <a:pPr algn="ctr">
              <a:lnSpc>
                <a:spcPct val="80000"/>
              </a:lnSpc>
              <a:buFont typeface="Monotype Sorts" pitchFamily="2" charset="2"/>
              <a:buChar char=" "/>
            </a:pPr>
            <a:r>
              <a:rPr lang="en-US" sz="1500" b="1" dirty="0">
                <a:latin typeface="Times New Roman" pitchFamily="18" charset="0"/>
              </a:rPr>
              <a:t>Behavioral Viewpoint</a:t>
            </a:r>
          </a:p>
          <a:p>
            <a:pPr algn="ctr">
              <a:lnSpc>
                <a:spcPct val="80000"/>
              </a:lnSpc>
              <a:buFont typeface="Monotype Sorts" pitchFamily="2" charset="2"/>
              <a:buChar char=" "/>
            </a:pPr>
            <a:r>
              <a:rPr lang="en-US" sz="1500" i="1" dirty="0">
                <a:latin typeface="Times New Roman" pitchFamily="18" charset="0"/>
              </a:rPr>
              <a:t>How managers influence others:</a:t>
            </a:r>
          </a:p>
          <a:p>
            <a:pPr>
              <a:lnSpc>
                <a:spcPct val="80000"/>
              </a:lnSpc>
              <a:buFontTx/>
              <a:buChar char="•"/>
            </a:pPr>
            <a:r>
              <a:rPr lang="en-US" sz="1500" dirty="0">
                <a:latin typeface="Times New Roman" pitchFamily="18" charset="0"/>
              </a:rPr>
              <a:t>Informal Group</a:t>
            </a:r>
          </a:p>
          <a:p>
            <a:pPr>
              <a:lnSpc>
                <a:spcPct val="80000"/>
              </a:lnSpc>
              <a:buFontTx/>
              <a:buChar char="•"/>
            </a:pPr>
            <a:r>
              <a:rPr lang="en-US" sz="1500" dirty="0">
                <a:latin typeface="Times New Roman" pitchFamily="18" charset="0"/>
              </a:rPr>
              <a:t>Cooperation among employees</a:t>
            </a:r>
          </a:p>
          <a:p>
            <a:pPr>
              <a:lnSpc>
                <a:spcPct val="80000"/>
              </a:lnSpc>
              <a:buFontTx/>
              <a:buChar char="•"/>
            </a:pPr>
            <a:r>
              <a:rPr lang="en-US" sz="1500" dirty="0">
                <a:latin typeface="Times New Roman" pitchFamily="18" charset="0"/>
              </a:rPr>
              <a:t>Employees’ social  needs</a:t>
            </a:r>
          </a:p>
        </p:txBody>
      </p:sp>
      <p:sp>
        <p:nvSpPr>
          <p:cNvPr id="22538" name="Rectangle 10"/>
          <p:cNvSpPr>
            <a:spLocks noChangeArrowheads="1"/>
          </p:cNvSpPr>
          <p:nvPr/>
        </p:nvSpPr>
        <p:spPr bwMode="auto">
          <a:xfrm>
            <a:off x="2057400" y="2667000"/>
            <a:ext cx="4191000" cy="1466850"/>
          </a:xfrm>
          <a:prstGeom prst="rect">
            <a:avLst/>
          </a:prstGeom>
          <a:noFill/>
          <a:ln w="12700">
            <a:noFill/>
            <a:miter lim="800000"/>
            <a:headEnd/>
            <a:tailEnd/>
          </a:ln>
          <a:effectLst/>
        </p:spPr>
        <p:txBody>
          <a:bodyPr lIns="90488" tIns="44450" rIns="90488" bIns="44450"/>
          <a:lstStyle/>
          <a:p>
            <a:pPr marL="342900" indent="-342900" eaLnBrk="0" hangingPunct="0">
              <a:spcBef>
                <a:spcPct val="20000"/>
              </a:spcBef>
            </a:pPr>
            <a:r>
              <a:rPr lang="en-US" sz="1700" b="1"/>
              <a:t>Systems Viewpoint</a:t>
            </a:r>
            <a:endParaRPr lang="en-US" sz="1400" b="1"/>
          </a:p>
          <a:p>
            <a:pPr marL="342900" indent="-342900" eaLnBrk="0" hangingPunct="0">
              <a:lnSpc>
                <a:spcPct val="110000"/>
              </a:lnSpc>
              <a:spcBef>
                <a:spcPct val="20000"/>
              </a:spcBef>
            </a:pPr>
            <a:r>
              <a:rPr lang="en-US" sz="1600" i="1"/>
              <a:t>    How the parts fit together:</a:t>
            </a:r>
            <a:endParaRPr lang="en-US" sz="1400"/>
          </a:p>
          <a:p>
            <a:pPr marL="742950" lvl="1" indent="-285750" eaLnBrk="0" hangingPunct="0">
              <a:lnSpc>
                <a:spcPct val="80000"/>
              </a:lnSpc>
              <a:spcBef>
                <a:spcPct val="20000"/>
              </a:spcBef>
              <a:buClr>
                <a:schemeClr val="accent2"/>
              </a:buClr>
              <a:buSzPct val="75000"/>
              <a:buFontTx/>
              <a:buChar char="•"/>
            </a:pPr>
            <a:r>
              <a:rPr lang="en-US" sz="1600"/>
              <a:t>Inputs</a:t>
            </a:r>
          </a:p>
          <a:p>
            <a:pPr marL="742950" lvl="1" indent="-285750" eaLnBrk="0" hangingPunct="0">
              <a:lnSpc>
                <a:spcPct val="80000"/>
              </a:lnSpc>
              <a:spcBef>
                <a:spcPct val="20000"/>
              </a:spcBef>
              <a:buClr>
                <a:schemeClr val="accent2"/>
              </a:buClr>
              <a:buSzPct val="75000"/>
              <a:buFontTx/>
              <a:buChar char="•"/>
            </a:pPr>
            <a:r>
              <a:rPr lang="en-US" sz="1600"/>
              <a:t>Transformations</a:t>
            </a:r>
          </a:p>
          <a:p>
            <a:pPr marL="742950" lvl="1" indent="-285750" eaLnBrk="0" hangingPunct="0">
              <a:lnSpc>
                <a:spcPct val="80000"/>
              </a:lnSpc>
              <a:spcBef>
                <a:spcPct val="20000"/>
              </a:spcBef>
              <a:buClr>
                <a:schemeClr val="accent2"/>
              </a:buClr>
              <a:buSzPct val="75000"/>
              <a:buFontTx/>
              <a:buChar char="•"/>
            </a:pPr>
            <a:r>
              <a:rPr lang="en-US" sz="1600"/>
              <a:t>Outputs</a:t>
            </a:r>
          </a:p>
        </p:txBody>
      </p:sp>
      <p:sp>
        <p:nvSpPr>
          <p:cNvPr id="22539" name="Rectangle 11"/>
          <p:cNvSpPr>
            <a:spLocks noChangeArrowheads="1"/>
          </p:cNvSpPr>
          <p:nvPr/>
        </p:nvSpPr>
        <p:spPr bwMode="auto">
          <a:xfrm>
            <a:off x="5181600" y="2590800"/>
            <a:ext cx="3048000" cy="1466850"/>
          </a:xfrm>
          <a:prstGeom prst="rect">
            <a:avLst/>
          </a:prstGeom>
          <a:noFill/>
          <a:ln w="12700">
            <a:noFill/>
            <a:miter lim="800000"/>
            <a:headEnd/>
            <a:tailEnd/>
          </a:ln>
          <a:effectLst/>
        </p:spPr>
        <p:txBody>
          <a:bodyPr lIns="90488" tIns="44450" rIns="90488" bIns="44450"/>
          <a:lstStyle/>
          <a:p>
            <a:pPr marL="342900" indent="-342900" eaLnBrk="0" hangingPunct="0">
              <a:spcBef>
                <a:spcPct val="20000"/>
              </a:spcBef>
            </a:pPr>
            <a:r>
              <a:rPr lang="en-US" sz="1900" b="1"/>
              <a:t>      </a:t>
            </a:r>
            <a:r>
              <a:rPr lang="en-US" sz="1700" b="1"/>
              <a:t>Traditional Viewpoint</a:t>
            </a:r>
            <a:endParaRPr lang="en-US" sz="1400" b="1"/>
          </a:p>
          <a:p>
            <a:pPr marL="342900" indent="-342900" eaLnBrk="0" hangingPunct="0">
              <a:lnSpc>
                <a:spcPct val="110000"/>
              </a:lnSpc>
              <a:spcBef>
                <a:spcPct val="20000"/>
              </a:spcBef>
            </a:pPr>
            <a:r>
              <a:rPr lang="en-US" sz="1600" i="1"/>
              <a:t>  What managers do:</a:t>
            </a:r>
            <a:endParaRPr lang="en-US" sz="1400"/>
          </a:p>
          <a:p>
            <a:pPr marL="742950" lvl="1" indent="-285750" eaLnBrk="0" hangingPunct="0">
              <a:lnSpc>
                <a:spcPct val="80000"/>
              </a:lnSpc>
              <a:spcBef>
                <a:spcPct val="20000"/>
              </a:spcBef>
              <a:buClr>
                <a:schemeClr val="accent2"/>
              </a:buClr>
              <a:buSzPct val="75000"/>
              <a:buFontTx/>
              <a:buChar char="•"/>
            </a:pPr>
            <a:r>
              <a:rPr lang="en-US" sz="1600"/>
              <a:t>Plan</a:t>
            </a:r>
          </a:p>
          <a:p>
            <a:pPr marL="742950" lvl="1" indent="-285750" eaLnBrk="0" hangingPunct="0">
              <a:lnSpc>
                <a:spcPct val="80000"/>
              </a:lnSpc>
              <a:spcBef>
                <a:spcPct val="20000"/>
              </a:spcBef>
              <a:buClr>
                <a:schemeClr val="accent2"/>
              </a:buClr>
              <a:buSzPct val="75000"/>
              <a:buFontTx/>
              <a:buChar char="•"/>
            </a:pPr>
            <a:r>
              <a:rPr lang="en-US" sz="1600"/>
              <a:t>Organize</a:t>
            </a:r>
          </a:p>
          <a:p>
            <a:pPr marL="742950" lvl="1" indent="-285750" eaLnBrk="0" hangingPunct="0">
              <a:lnSpc>
                <a:spcPct val="80000"/>
              </a:lnSpc>
              <a:spcBef>
                <a:spcPct val="20000"/>
              </a:spcBef>
              <a:buClr>
                <a:schemeClr val="accent2"/>
              </a:buClr>
              <a:buSzPct val="75000"/>
              <a:buFontTx/>
              <a:buChar char="•"/>
            </a:pPr>
            <a:r>
              <a:rPr lang="en-US" sz="1600"/>
              <a:t>Lead</a:t>
            </a:r>
          </a:p>
          <a:p>
            <a:pPr marL="742950" lvl="1" indent="-285750" eaLnBrk="0" hangingPunct="0">
              <a:lnSpc>
                <a:spcPct val="80000"/>
              </a:lnSpc>
              <a:spcBef>
                <a:spcPct val="20000"/>
              </a:spcBef>
              <a:buClr>
                <a:schemeClr val="accent2"/>
              </a:buClr>
              <a:buSzPct val="75000"/>
              <a:buFontTx/>
              <a:buChar char="•"/>
            </a:pPr>
            <a:r>
              <a:rPr lang="en-US" sz="1600"/>
              <a:t>Control</a:t>
            </a:r>
          </a:p>
        </p:txBody>
      </p:sp>
      <p:sp>
        <p:nvSpPr>
          <p:cNvPr id="22540" name="Rectangle 12"/>
          <p:cNvSpPr>
            <a:spLocks noChangeArrowheads="1"/>
          </p:cNvSpPr>
          <p:nvPr/>
        </p:nvSpPr>
        <p:spPr bwMode="auto">
          <a:xfrm>
            <a:off x="3429000" y="4572000"/>
            <a:ext cx="3776663" cy="1676400"/>
          </a:xfrm>
          <a:prstGeom prst="rect">
            <a:avLst/>
          </a:prstGeom>
          <a:noFill/>
          <a:ln w="12700">
            <a:noFill/>
            <a:miter lim="800000"/>
            <a:headEnd/>
            <a:tailEnd/>
          </a:ln>
          <a:effectLst/>
        </p:spPr>
        <p:txBody>
          <a:bodyPr lIns="90488" tIns="44450" rIns="90488" bIns="44450"/>
          <a:lstStyle/>
          <a:p>
            <a:pPr marL="342900" indent="-342900" eaLnBrk="0" hangingPunct="0">
              <a:lnSpc>
                <a:spcPct val="110000"/>
              </a:lnSpc>
              <a:spcBef>
                <a:spcPct val="20000"/>
              </a:spcBef>
            </a:pPr>
            <a:r>
              <a:rPr lang="en-US" sz="1900" b="1"/>
              <a:t>     </a:t>
            </a:r>
            <a:r>
              <a:rPr lang="en-US" sz="1700" b="1"/>
              <a:t>Contingency Viewpoint</a:t>
            </a:r>
            <a:endParaRPr lang="en-US" sz="1400" b="1"/>
          </a:p>
          <a:p>
            <a:pPr marL="342900" indent="-342900" eaLnBrk="0" hangingPunct="0">
              <a:lnSpc>
                <a:spcPct val="90000"/>
              </a:lnSpc>
              <a:spcBef>
                <a:spcPct val="20000"/>
              </a:spcBef>
            </a:pPr>
            <a:r>
              <a:rPr lang="en-US" sz="1600"/>
              <a:t>   </a:t>
            </a:r>
            <a:r>
              <a:rPr lang="en-US" sz="1600" i="1"/>
              <a:t>Managers’ use of other viewpoints</a:t>
            </a:r>
          </a:p>
          <a:p>
            <a:pPr marL="342900" indent="-342900" eaLnBrk="0" hangingPunct="0">
              <a:lnSpc>
                <a:spcPct val="90000"/>
              </a:lnSpc>
              <a:spcBef>
                <a:spcPct val="20000"/>
              </a:spcBef>
            </a:pPr>
            <a:r>
              <a:rPr lang="en-US" sz="1600" i="1"/>
              <a:t>   to solve problems involving:</a:t>
            </a:r>
            <a:endParaRPr lang="en-US" sz="1400"/>
          </a:p>
          <a:p>
            <a:pPr marL="742950" lvl="1" indent="-285750" eaLnBrk="0" hangingPunct="0">
              <a:lnSpc>
                <a:spcPct val="80000"/>
              </a:lnSpc>
              <a:spcBef>
                <a:spcPct val="20000"/>
              </a:spcBef>
              <a:buClr>
                <a:schemeClr val="accent2"/>
              </a:buClr>
              <a:buSzPct val="75000"/>
              <a:buFontTx/>
              <a:buChar char="•"/>
            </a:pPr>
            <a:r>
              <a:rPr lang="en-US" sz="1600"/>
              <a:t>External environment</a:t>
            </a:r>
          </a:p>
          <a:p>
            <a:pPr marL="742950" lvl="1" indent="-285750" eaLnBrk="0" hangingPunct="0">
              <a:lnSpc>
                <a:spcPct val="80000"/>
              </a:lnSpc>
              <a:spcBef>
                <a:spcPct val="20000"/>
              </a:spcBef>
              <a:buClr>
                <a:schemeClr val="accent2"/>
              </a:buClr>
              <a:buSzPct val="75000"/>
              <a:buFontTx/>
              <a:buChar char="•"/>
            </a:pPr>
            <a:r>
              <a:rPr lang="en-US" sz="1600"/>
              <a:t>Technology</a:t>
            </a:r>
          </a:p>
          <a:p>
            <a:pPr marL="742950" lvl="1" indent="-285750" eaLnBrk="0" hangingPunct="0">
              <a:lnSpc>
                <a:spcPct val="80000"/>
              </a:lnSpc>
              <a:spcBef>
                <a:spcPct val="20000"/>
              </a:spcBef>
              <a:buClr>
                <a:schemeClr val="accent2"/>
              </a:buClr>
              <a:buSzPct val="75000"/>
              <a:buFontTx/>
              <a:buChar char="•"/>
            </a:pPr>
            <a:r>
              <a:rPr lang="en-US" sz="1600"/>
              <a:t>Individuals</a:t>
            </a:r>
          </a:p>
        </p:txBody>
      </p:sp>
      <p:sp>
        <p:nvSpPr>
          <p:cNvPr id="22541" name="AutoShape 13"/>
          <p:cNvSpPr>
            <a:spLocks noChangeArrowheads="1"/>
          </p:cNvSpPr>
          <p:nvPr/>
        </p:nvSpPr>
        <p:spPr bwMode="auto">
          <a:xfrm rot="16200000" flipH="1">
            <a:off x="4859338" y="4068762"/>
            <a:ext cx="520700" cy="473075"/>
          </a:xfrm>
          <a:prstGeom prst="rightArrow">
            <a:avLst>
              <a:gd name="adj1" fmla="val 50000"/>
              <a:gd name="adj2" fmla="val 55039"/>
            </a:avLst>
          </a:prstGeom>
          <a:gradFill rotWithShape="0">
            <a:gsLst>
              <a:gs pos="0">
                <a:srgbClr val="969696">
                  <a:gamma/>
                  <a:tint val="0"/>
                  <a:invGamma/>
                </a:srgbClr>
              </a:gs>
              <a:gs pos="100000">
                <a:srgbClr val="969696"/>
              </a:gs>
            </a:gsLst>
            <a:lin ang="2700000" scaled="1"/>
          </a:gradFill>
          <a:ln w="12700">
            <a:solidFill>
              <a:schemeClr val="tx1"/>
            </a:solidFill>
            <a:miter lim="800000"/>
            <a:headEnd/>
            <a:tailEnd/>
          </a:ln>
          <a:effectLst>
            <a:outerShdw dist="35921" dir="2700000" algn="ctr" rotWithShape="0">
              <a:schemeClr val="bg2"/>
            </a:outerShdw>
          </a:effectLst>
        </p:spPr>
        <p:txBody>
          <a:bodyPr wrap="none" anchor="ctr"/>
          <a:lstStyle/>
          <a:p>
            <a:endParaRPr lang="en-US"/>
          </a:p>
        </p:txBody>
      </p:sp>
    </p:spTree>
  </p:cSld>
  <p:clrMapOvr>
    <a:masterClrMapping/>
  </p:clrMapOvr>
  <p:transition>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2533"/>
                                        </p:tgtEl>
                                        <p:attrNameLst>
                                          <p:attrName>style.visibility</p:attrName>
                                        </p:attrNameLst>
                                      </p:cBhvr>
                                      <p:to>
                                        <p:strVal val="visible"/>
                                      </p:to>
                                    </p:set>
                                    <p:animEffect transition="in" filter="box(in)">
                                      <p:cBhvr>
                                        <p:cTn id="7" dur="500"/>
                                        <p:tgtEl>
                                          <p:spTgt spid="22533"/>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22537">
                                            <p:txEl>
                                              <p:pRg st="0" end="0"/>
                                            </p:txEl>
                                          </p:spTgt>
                                        </p:tgtEl>
                                        <p:attrNameLst>
                                          <p:attrName>style.visibility</p:attrName>
                                        </p:attrNameLst>
                                      </p:cBhvr>
                                      <p:to>
                                        <p:strVal val="visible"/>
                                      </p:to>
                                    </p:set>
                                    <p:animEffect transition="in" filter="box(in)">
                                      <p:cBhvr>
                                        <p:cTn id="10" dur="500"/>
                                        <p:tgtEl>
                                          <p:spTgt spid="22537">
                                            <p:txEl>
                                              <p:pRg st="0" end="0"/>
                                            </p:txEl>
                                          </p:spTgt>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22537">
                                            <p:txEl>
                                              <p:pRg st="1" end="1"/>
                                            </p:txEl>
                                          </p:spTgt>
                                        </p:tgtEl>
                                        <p:attrNameLst>
                                          <p:attrName>style.visibility</p:attrName>
                                        </p:attrNameLst>
                                      </p:cBhvr>
                                      <p:to>
                                        <p:strVal val="visible"/>
                                      </p:to>
                                    </p:set>
                                    <p:animEffect transition="in" filter="box(in)">
                                      <p:cBhvr>
                                        <p:cTn id="13" dur="500"/>
                                        <p:tgtEl>
                                          <p:spTgt spid="22537">
                                            <p:txEl>
                                              <p:pRg st="1" end="1"/>
                                            </p:txEl>
                                          </p:spTgt>
                                        </p:tgtEl>
                                      </p:cBhvr>
                                    </p:animEffect>
                                  </p:childTnLst>
                                </p:cTn>
                              </p:par>
                              <p:par>
                                <p:cTn id="14" presetID="4" presetClass="entr" presetSubtype="16" fill="hold" grpId="0" nodeType="withEffect">
                                  <p:stCondLst>
                                    <p:cond delay="0"/>
                                  </p:stCondLst>
                                  <p:childTnLst>
                                    <p:set>
                                      <p:cBhvr>
                                        <p:cTn id="15" dur="1" fill="hold">
                                          <p:stCondLst>
                                            <p:cond delay="0"/>
                                          </p:stCondLst>
                                        </p:cTn>
                                        <p:tgtEl>
                                          <p:spTgt spid="22537">
                                            <p:txEl>
                                              <p:pRg st="2" end="2"/>
                                            </p:txEl>
                                          </p:spTgt>
                                        </p:tgtEl>
                                        <p:attrNameLst>
                                          <p:attrName>style.visibility</p:attrName>
                                        </p:attrNameLst>
                                      </p:cBhvr>
                                      <p:to>
                                        <p:strVal val="visible"/>
                                      </p:to>
                                    </p:set>
                                    <p:animEffect transition="in" filter="box(in)">
                                      <p:cBhvr>
                                        <p:cTn id="16" dur="500"/>
                                        <p:tgtEl>
                                          <p:spTgt spid="22537">
                                            <p:txEl>
                                              <p:pRg st="2" end="2"/>
                                            </p:txEl>
                                          </p:spTgt>
                                        </p:tgtEl>
                                      </p:cBhvr>
                                    </p:animEffect>
                                  </p:childTnLst>
                                </p:cTn>
                              </p:par>
                              <p:par>
                                <p:cTn id="17" presetID="4" presetClass="entr" presetSubtype="16" fill="hold" grpId="0" nodeType="withEffect">
                                  <p:stCondLst>
                                    <p:cond delay="0"/>
                                  </p:stCondLst>
                                  <p:childTnLst>
                                    <p:set>
                                      <p:cBhvr>
                                        <p:cTn id="18" dur="1" fill="hold">
                                          <p:stCondLst>
                                            <p:cond delay="0"/>
                                          </p:stCondLst>
                                        </p:cTn>
                                        <p:tgtEl>
                                          <p:spTgt spid="22537">
                                            <p:txEl>
                                              <p:pRg st="3" end="3"/>
                                            </p:txEl>
                                          </p:spTgt>
                                        </p:tgtEl>
                                        <p:attrNameLst>
                                          <p:attrName>style.visibility</p:attrName>
                                        </p:attrNameLst>
                                      </p:cBhvr>
                                      <p:to>
                                        <p:strVal val="visible"/>
                                      </p:to>
                                    </p:set>
                                    <p:animEffect transition="in" filter="box(in)">
                                      <p:cBhvr>
                                        <p:cTn id="19" dur="500"/>
                                        <p:tgtEl>
                                          <p:spTgt spid="22537">
                                            <p:txEl>
                                              <p:pRg st="3" end="3"/>
                                            </p:txEl>
                                          </p:spTgt>
                                        </p:tgtEl>
                                      </p:cBhvr>
                                    </p:animEffect>
                                  </p:childTnLst>
                                </p:cTn>
                              </p:par>
                              <p:par>
                                <p:cTn id="20" presetID="4" presetClass="entr" presetSubtype="16" fill="hold" grpId="0" nodeType="withEffect">
                                  <p:stCondLst>
                                    <p:cond delay="0"/>
                                  </p:stCondLst>
                                  <p:childTnLst>
                                    <p:set>
                                      <p:cBhvr>
                                        <p:cTn id="21" dur="1" fill="hold">
                                          <p:stCondLst>
                                            <p:cond delay="0"/>
                                          </p:stCondLst>
                                        </p:cTn>
                                        <p:tgtEl>
                                          <p:spTgt spid="22537">
                                            <p:txEl>
                                              <p:pRg st="4" end="4"/>
                                            </p:txEl>
                                          </p:spTgt>
                                        </p:tgtEl>
                                        <p:attrNameLst>
                                          <p:attrName>style.visibility</p:attrName>
                                        </p:attrNameLst>
                                      </p:cBhvr>
                                      <p:to>
                                        <p:strVal val="visible"/>
                                      </p:to>
                                    </p:set>
                                    <p:animEffect transition="in" filter="box(in)">
                                      <p:cBhvr>
                                        <p:cTn id="22" dur="500"/>
                                        <p:tgtEl>
                                          <p:spTgt spid="22537">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22535"/>
                                        </p:tgtEl>
                                        <p:attrNameLst>
                                          <p:attrName>style.visibility</p:attrName>
                                        </p:attrNameLst>
                                      </p:cBhvr>
                                      <p:to>
                                        <p:strVal val="visible"/>
                                      </p:to>
                                    </p:set>
                                    <p:animEffect transition="in" filter="box(in)">
                                      <p:cBhvr>
                                        <p:cTn id="27" dur="500"/>
                                        <p:tgtEl>
                                          <p:spTgt spid="22535"/>
                                        </p:tgtEl>
                                      </p:cBhvr>
                                    </p:animEffect>
                                  </p:childTnLst>
                                </p:cTn>
                              </p:par>
                              <p:par>
                                <p:cTn id="28" presetID="4" presetClass="entr" presetSubtype="16" fill="hold" grpId="0" nodeType="withEffect">
                                  <p:stCondLst>
                                    <p:cond delay="0"/>
                                  </p:stCondLst>
                                  <p:childTnLst>
                                    <p:set>
                                      <p:cBhvr>
                                        <p:cTn id="29" dur="1" fill="hold">
                                          <p:stCondLst>
                                            <p:cond delay="0"/>
                                          </p:stCondLst>
                                        </p:cTn>
                                        <p:tgtEl>
                                          <p:spTgt spid="22539"/>
                                        </p:tgtEl>
                                        <p:attrNameLst>
                                          <p:attrName>style.visibility</p:attrName>
                                        </p:attrNameLst>
                                      </p:cBhvr>
                                      <p:to>
                                        <p:strVal val="visible"/>
                                      </p:to>
                                    </p:set>
                                    <p:animEffect transition="in" filter="box(in)">
                                      <p:cBhvr>
                                        <p:cTn id="30" dur="500"/>
                                        <p:tgtEl>
                                          <p:spTgt spid="22539"/>
                                        </p:tgtEl>
                                      </p:cBhvr>
                                    </p:animEffect>
                                  </p:childTnLst>
                                </p:cTn>
                              </p:par>
                            </p:childTnLst>
                          </p:cTn>
                        </p:par>
                      </p:childTnLst>
                    </p:cTn>
                  </p:par>
                  <p:par>
                    <p:cTn id="31" fill="hold">
                      <p:stCondLst>
                        <p:cond delay="indefinite"/>
                      </p:stCondLst>
                      <p:childTnLst>
                        <p:par>
                          <p:cTn id="32" fill="hold">
                            <p:stCondLst>
                              <p:cond delay="0"/>
                            </p:stCondLst>
                            <p:childTnLst>
                              <p:par>
                                <p:cTn id="33" presetID="4" presetClass="entr" presetSubtype="16" fill="hold" grpId="0" nodeType="clickEffect">
                                  <p:stCondLst>
                                    <p:cond delay="0"/>
                                  </p:stCondLst>
                                  <p:childTnLst>
                                    <p:set>
                                      <p:cBhvr>
                                        <p:cTn id="34" dur="1" fill="hold">
                                          <p:stCondLst>
                                            <p:cond delay="0"/>
                                          </p:stCondLst>
                                        </p:cTn>
                                        <p:tgtEl>
                                          <p:spTgt spid="22534"/>
                                        </p:tgtEl>
                                        <p:attrNameLst>
                                          <p:attrName>style.visibility</p:attrName>
                                        </p:attrNameLst>
                                      </p:cBhvr>
                                      <p:to>
                                        <p:strVal val="visible"/>
                                      </p:to>
                                    </p:set>
                                    <p:animEffect transition="in" filter="box(in)">
                                      <p:cBhvr>
                                        <p:cTn id="35" dur="500"/>
                                        <p:tgtEl>
                                          <p:spTgt spid="22534"/>
                                        </p:tgtEl>
                                      </p:cBhvr>
                                    </p:animEffect>
                                  </p:childTnLst>
                                </p:cTn>
                              </p:par>
                              <p:par>
                                <p:cTn id="36" presetID="4" presetClass="entr" presetSubtype="16" fill="hold" grpId="0" nodeType="withEffect">
                                  <p:stCondLst>
                                    <p:cond delay="0"/>
                                  </p:stCondLst>
                                  <p:childTnLst>
                                    <p:set>
                                      <p:cBhvr>
                                        <p:cTn id="37" dur="1" fill="hold">
                                          <p:stCondLst>
                                            <p:cond delay="0"/>
                                          </p:stCondLst>
                                        </p:cTn>
                                        <p:tgtEl>
                                          <p:spTgt spid="22538"/>
                                        </p:tgtEl>
                                        <p:attrNameLst>
                                          <p:attrName>style.visibility</p:attrName>
                                        </p:attrNameLst>
                                      </p:cBhvr>
                                      <p:to>
                                        <p:strVal val="visible"/>
                                      </p:to>
                                    </p:set>
                                    <p:animEffect transition="in" filter="box(in)">
                                      <p:cBhvr>
                                        <p:cTn id="38" dur="500"/>
                                        <p:tgtEl>
                                          <p:spTgt spid="22538"/>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1" fill="hold" grpId="0" nodeType="clickEffect">
                                  <p:stCondLst>
                                    <p:cond delay="0"/>
                                  </p:stCondLst>
                                  <p:childTnLst>
                                    <p:set>
                                      <p:cBhvr>
                                        <p:cTn id="42" dur="1" fill="hold">
                                          <p:stCondLst>
                                            <p:cond delay="0"/>
                                          </p:stCondLst>
                                        </p:cTn>
                                        <p:tgtEl>
                                          <p:spTgt spid="22541"/>
                                        </p:tgtEl>
                                        <p:attrNameLst>
                                          <p:attrName>style.visibility</p:attrName>
                                        </p:attrNameLst>
                                      </p:cBhvr>
                                      <p:to>
                                        <p:strVal val="visible"/>
                                      </p:to>
                                    </p:set>
                                    <p:animEffect transition="in" filter="wipe(up)">
                                      <p:cBhvr>
                                        <p:cTn id="43" dur="500"/>
                                        <p:tgtEl>
                                          <p:spTgt spid="22541"/>
                                        </p:tgtEl>
                                      </p:cBhvr>
                                    </p:animEffect>
                                  </p:childTnLst>
                                </p:cTn>
                              </p:par>
                            </p:childTnLst>
                          </p:cTn>
                        </p:par>
                        <p:par>
                          <p:cTn id="44" fill="hold">
                            <p:stCondLst>
                              <p:cond delay="500"/>
                            </p:stCondLst>
                            <p:childTnLst>
                              <p:par>
                                <p:cTn id="45" presetID="4" presetClass="entr" presetSubtype="16" fill="hold" grpId="0" nodeType="afterEffect">
                                  <p:stCondLst>
                                    <p:cond delay="0"/>
                                  </p:stCondLst>
                                  <p:childTnLst>
                                    <p:set>
                                      <p:cBhvr>
                                        <p:cTn id="46" dur="1" fill="hold">
                                          <p:stCondLst>
                                            <p:cond delay="0"/>
                                          </p:stCondLst>
                                        </p:cTn>
                                        <p:tgtEl>
                                          <p:spTgt spid="22536"/>
                                        </p:tgtEl>
                                        <p:attrNameLst>
                                          <p:attrName>style.visibility</p:attrName>
                                        </p:attrNameLst>
                                      </p:cBhvr>
                                      <p:to>
                                        <p:strVal val="visible"/>
                                      </p:to>
                                    </p:set>
                                    <p:animEffect transition="in" filter="box(in)">
                                      <p:cBhvr>
                                        <p:cTn id="47" dur="500"/>
                                        <p:tgtEl>
                                          <p:spTgt spid="22536"/>
                                        </p:tgtEl>
                                      </p:cBhvr>
                                    </p:animEffect>
                                  </p:childTnLst>
                                </p:cTn>
                              </p:par>
                              <p:par>
                                <p:cTn id="48" presetID="4" presetClass="entr" presetSubtype="16" fill="hold" grpId="0" nodeType="withEffect">
                                  <p:stCondLst>
                                    <p:cond delay="0"/>
                                  </p:stCondLst>
                                  <p:childTnLst>
                                    <p:set>
                                      <p:cBhvr>
                                        <p:cTn id="49" dur="1" fill="hold">
                                          <p:stCondLst>
                                            <p:cond delay="0"/>
                                          </p:stCondLst>
                                        </p:cTn>
                                        <p:tgtEl>
                                          <p:spTgt spid="22540"/>
                                        </p:tgtEl>
                                        <p:attrNameLst>
                                          <p:attrName>style.visibility</p:attrName>
                                        </p:attrNameLst>
                                      </p:cBhvr>
                                      <p:to>
                                        <p:strVal val="visible"/>
                                      </p:to>
                                    </p:set>
                                    <p:animEffect transition="in" filter="box(in)">
                                      <p:cBhvr>
                                        <p:cTn id="50" dur="500"/>
                                        <p:tgtEl>
                                          <p:spTgt spid="225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3" grpId="0" animBg="1"/>
      <p:bldP spid="22534" grpId="0" animBg="1"/>
      <p:bldP spid="22535" grpId="0" animBg="1"/>
      <p:bldP spid="22536" grpId="0" animBg="1"/>
      <p:bldP spid="22537" grpId="0" uiExpand="1" build="p"/>
      <p:bldP spid="22538" grpId="0"/>
      <p:bldP spid="22539" grpId="0"/>
      <p:bldP spid="22540" grpId="0"/>
      <p:bldP spid="22541"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4294967295"/>
          </p:nvPr>
        </p:nvSpPr>
        <p:spPr>
          <a:xfrm>
            <a:off x="533400" y="6096000"/>
            <a:ext cx="4038600" cy="457200"/>
          </a:xfrm>
          <a:prstGeom prst="rect">
            <a:avLst/>
          </a:prstGeom>
        </p:spPr>
        <p:txBody>
          <a:bodyPr/>
          <a:lstStyle/>
          <a:p>
            <a:r>
              <a:rPr lang="en-US"/>
              <a:t>Copyright © 2005 Prentice Hall, Inc. All rights reserved. </a:t>
            </a:r>
          </a:p>
        </p:txBody>
      </p:sp>
      <p:sp>
        <p:nvSpPr>
          <p:cNvPr id="5" name="Slide Number Placeholder 4"/>
          <p:cNvSpPr>
            <a:spLocks noGrp="1"/>
          </p:cNvSpPr>
          <p:nvPr>
            <p:ph type="sldNum" sz="quarter" idx="4294967295"/>
          </p:nvPr>
        </p:nvSpPr>
        <p:spPr>
          <a:xfrm>
            <a:off x="6400800" y="6096000"/>
            <a:ext cx="2209800" cy="457200"/>
          </a:xfrm>
          <a:prstGeom prst="rect">
            <a:avLst/>
          </a:prstGeom>
        </p:spPr>
        <p:txBody>
          <a:bodyPr/>
          <a:lstStyle/>
          <a:p>
            <a:r>
              <a:rPr lang="en-US"/>
              <a:t>2–</a:t>
            </a:r>
            <a:fld id="{863F2F22-0145-4D93-9BF6-9122BAF994ED}" type="slidenum">
              <a:rPr lang="en-US"/>
              <a:pPr/>
              <a:t>64</a:t>
            </a:fld>
            <a:endParaRPr lang="en-US"/>
          </a:p>
        </p:txBody>
      </p:sp>
      <p:sp>
        <p:nvSpPr>
          <p:cNvPr id="64514" name="Rectangle 2"/>
          <p:cNvSpPr>
            <a:spLocks noGrp="1" noChangeArrowheads="1"/>
          </p:cNvSpPr>
          <p:nvPr>
            <p:ph type="title"/>
          </p:nvPr>
        </p:nvSpPr>
        <p:spPr/>
        <p:txBody>
          <a:bodyPr/>
          <a:lstStyle/>
          <a:p>
            <a:r>
              <a:rPr lang="en-US"/>
              <a:t>The Contingency Approach</a:t>
            </a:r>
          </a:p>
        </p:txBody>
      </p:sp>
      <p:sp>
        <p:nvSpPr>
          <p:cNvPr id="64515" name="Rectangle 3"/>
          <p:cNvSpPr>
            <a:spLocks noGrp="1" noChangeArrowheads="1"/>
          </p:cNvSpPr>
          <p:nvPr>
            <p:ph type="body" idx="1"/>
          </p:nvPr>
        </p:nvSpPr>
        <p:spPr/>
        <p:txBody>
          <a:bodyPr/>
          <a:lstStyle/>
          <a:p>
            <a:pPr>
              <a:spcBef>
                <a:spcPct val="50000"/>
              </a:spcBef>
            </a:pPr>
            <a:r>
              <a:rPr lang="en-US"/>
              <a:t>Contingency Approach Defined</a:t>
            </a:r>
          </a:p>
          <a:p>
            <a:pPr lvl="1">
              <a:spcBef>
                <a:spcPct val="50000"/>
              </a:spcBef>
            </a:pPr>
            <a:r>
              <a:rPr lang="en-US"/>
              <a:t>Also sometimes called the </a:t>
            </a:r>
            <a:r>
              <a:rPr lang="en-US" i="1"/>
              <a:t>situational approach.</a:t>
            </a:r>
            <a:endParaRPr lang="en-US"/>
          </a:p>
          <a:p>
            <a:pPr lvl="1">
              <a:spcBef>
                <a:spcPct val="50000"/>
              </a:spcBef>
            </a:pPr>
            <a:r>
              <a:rPr lang="en-US"/>
              <a:t>There is no one universally applicable set of management principles (rules) by which to manage organizations.</a:t>
            </a:r>
          </a:p>
          <a:p>
            <a:pPr lvl="1">
              <a:spcBef>
                <a:spcPct val="50000"/>
              </a:spcBef>
            </a:pPr>
            <a:r>
              <a:rPr lang="en-US"/>
              <a:t>Organizations are individually different, face different situations (contingency variables), and require different ways of managing.</a:t>
            </a:r>
          </a:p>
        </p:txBody>
      </p:sp>
    </p:spTree>
  </p:cSld>
  <p:clrMapOvr>
    <a:masterClrMapping/>
  </p:clrMapOvr>
  <p:transition>
    <p:cut thruBlk="1"/>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6323" name="Rectangle 3"/>
          <p:cNvSpPr>
            <a:spLocks noGrp="1" noChangeArrowheads="1"/>
          </p:cNvSpPr>
          <p:nvPr>
            <p:ph type="body" idx="1"/>
          </p:nvPr>
        </p:nvSpPr>
        <p:spPr>
          <a:noFill/>
          <a:ln/>
        </p:spPr>
        <p:txBody>
          <a:bodyPr lIns="92075" tIns="46038" rIns="92075" bIns="46038"/>
          <a:lstStyle/>
          <a:p>
            <a:pPr>
              <a:lnSpc>
                <a:spcPct val="110000"/>
              </a:lnSpc>
              <a:buSzPct val="90000"/>
              <a:buFont typeface="Wingdings" pitchFamily="2" charset="2"/>
              <a:buChar char="Ø"/>
            </a:pPr>
            <a:r>
              <a:rPr lang="en-US" dirty="0"/>
              <a:t>Quality and performance excellence</a:t>
            </a:r>
          </a:p>
          <a:p>
            <a:pPr lvl="1">
              <a:lnSpc>
                <a:spcPct val="110000"/>
              </a:lnSpc>
            </a:pPr>
            <a:r>
              <a:rPr lang="en-US" sz="2800" dirty="0" smtClean="0"/>
              <a:t>Managers </a:t>
            </a:r>
            <a:r>
              <a:rPr lang="en-US" sz="2800" dirty="0"/>
              <a:t>and workers in progressive organizations are quality conscious.</a:t>
            </a:r>
          </a:p>
          <a:p>
            <a:pPr lvl="1">
              <a:lnSpc>
                <a:spcPct val="110000"/>
              </a:lnSpc>
            </a:pPr>
            <a:r>
              <a:rPr lang="en-US" sz="2800" dirty="0" smtClean="0"/>
              <a:t>Total </a:t>
            </a:r>
            <a:r>
              <a:rPr lang="en-US" sz="2800" dirty="0"/>
              <a:t>quality management (TQM</a:t>
            </a:r>
            <a:r>
              <a:rPr lang="en-US" sz="2800" dirty="0" smtClean="0"/>
              <a:t>)</a:t>
            </a:r>
          </a:p>
          <a:p>
            <a:pPr>
              <a:lnSpc>
                <a:spcPct val="150000"/>
              </a:lnSpc>
              <a:buSzPct val="90000"/>
              <a:buFont typeface="Wingdings" pitchFamily="2" charset="2"/>
              <a:buChar char="Ø"/>
            </a:pPr>
            <a:r>
              <a:rPr lang="en-US" dirty="0" smtClean="0"/>
              <a:t>Quality and performance excellence</a:t>
            </a:r>
          </a:p>
          <a:p>
            <a:pPr lvl="1"/>
            <a:r>
              <a:rPr lang="en-US" sz="2800" dirty="0" smtClean="0"/>
              <a:t>ISO certification</a:t>
            </a:r>
          </a:p>
          <a:p>
            <a:pPr lvl="1"/>
            <a:r>
              <a:rPr lang="en-US" sz="2800" dirty="0" smtClean="0"/>
              <a:t>Continuous improvement</a:t>
            </a:r>
          </a:p>
          <a:p>
            <a:pPr lvl="1"/>
            <a:r>
              <a:rPr lang="en-US" sz="2800" dirty="0" smtClean="0"/>
              <a:t>Quality circle</a:t>
            </a:r>
          </a:p>
        </p:txBody>
      </p:sp>
      <p:sp>
        <p:nvSpPr>
          <p:cNvPr id="4" name="Title 3"/>
          <p:cNvSpPr>
            <a:spLocks noGrp="1"/>
          </p:cNvSpPr>
          <p:nvPr>
            <p:ph type="title"/>
          </p:nvPr>
        </p:nvSpPr>
        <p:spPr/>
        <p:txBody>
          <a:bodyPr/>
          <a:lstStyle/>
          <a:p>
            <a:r>
              <a:rPr lang="en-US" dirty="0" smtClean="0"/>
              <a:t>Modern Management Thinking:</a:t>
            </a:r>
            <a:endParaRPr lang="en-US" dirty="0"/>
          </a:p>
        </p:txBody>
      </p:sp>
    </p:spTree>
  </p:cSld>
  <p:clrMapOvr>
    <a:masterClrMapping/>
  </p:clrMapOvr>
  <p:transition>
    <p:cut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6323">
                                            <p:txEl>
                                              <p:pRg st="0" end="0"/>
                                            </p:txEl>
                                          </p:spTgt>
                                        </p:tgtEl>
                                        <p:attrNameLst>
                                          <p:attrName>style.visibility</p:attrName>
                                        </p:attrNameLst>
                                      </p:cBhvr>
                                      <p:to>
                                        <p:strVal val="visible"/>
                                      </p:to>
                                    </p:set>
                                    <p:animEffect transition="in" filter="dissolve">
                                      <p:cBhvr>
                                        <p:cTn id="7" dur="500"/>
                                        <p:tgtEl>
                                          <p:spTgt spid="56323">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56323">
                                            <p:txEl>
                                              <p:pRg st="1" end="1"/>
                                            </p:txEl>
                                          </p:spTgt>
                                        </p:tgtEl>
                                        <p:attrNameLst>
                                          <p:attrName>style.visibility</p:attrName>
                                        </p:attrNameLst>
                                      </p:cBhvr>
                                      <p:to>
                                        <p:strVal val="visible"/>
                                      </p:to>
                                    </p:set>
                                    <p:animEffect transition="in" filter="dissolve">
                                      <p:cBhvr>
                                        <p:cTn id="10" dur="500"/>
                                        <p:tgtEl>
                                          <p:spTgt spid="56323">
                                            <p:txEl>
                                              <p:pRg st="1" end="1"/>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56323">
                                            <p:txEl>
                                              <p:pRg st="2" end="2"/>
                                            </p:txEl>
                                          </p:spTgt>
                                        </p:tgtEl>
                                        <p:attrNameLst>
                                          <p:attrName>style.visibility</p:attrName>
                                        </p:attrNameLst>
                                      </p:cBhvr>
                                      <p:to>
                                        <p:strVal val="visible"/>
                                      </p:to>
                                    </p:set>
                                    <p:animEffect transition="in" filter="dissolve">
                                      <p:cBhvr>
                                        <p:cTn id="13" dur="500"/>
                                        <p:tgtEl>
                                          <p:spTgt spid="5632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56323">
                                            <p:txEl>
                                              <p:pRg st="3" end="3"/>
                                            </p:txEl>
                                          </p:spTgt>
                                        </p:tgtEl>
                                        <p:attrNameLst>
                                          <p:attrName>style.visibility</p:attrName>
                                        </p:attrNameLst>
                                      </p:cBhvr>
                                      <p:to>
                                        <p:strVal val="visible"/>
                                      </p:to>
                                    </p:set>
                                    <p:animEffect transition="in" filter="dissolve">
                                      <p:cBhvr>
                                        <p:cTn id="18" dur="500"/>
                                        <p:tgtEl>
                                          <p:spTgt spid="56323">
                                            <p:txEl>
                                              <p:pRg st="3" end="3"/>
                                            </p:txEl>
                                          </p:spTgt>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56323">
                                            <p:txEl>
                                              <p:pRg st="4" end="4"/>
                                            </p:txEl>
                                          </p:spTgt>
                                        </p:tgtEl>
                                        <p:attrNameLst>
                                          <p:attrName>style.visibility</p:attrName>
                                        </p:attrNameLst>
                                      </p:cBhvr>
                                      <p:to>
                                        <p:strVal val="visible"/>
                                      </p:to>
                                    </p:set>
                                    <p:animEffect transition="in" filter="dissolve">
                                      <p:cBhvr>
                                        <p:cTn id="21" dur="500"/>
                                        <p:tgtEl>
                                          <p:spTgt spid="56323">
                                            <p:txEl>
                                              <p:pRg st="4" end="4"/>
                                            </p:txEl>
                                          </p:spTgt>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56323">
                                            <p:txEl>
                                              <p:pRg st="5" end="5"/>
                                            </p:txEl>
                                          </p:spTgt>
                                        </p:tgtEl>
                                        <p:attrNameLst>
                                          <p:attrName>style.visibility</p:attrName>
                                        </p:attrNameLst>
                                      </p:cBhvr>
                                      <p:to>
                                        <p:strVal val="visible"/>
                                      </p:to>
                                    </p:set>
                                    <p:animEffect transition="in" filter="dissolve">
                                      <p:cBhvr>
                                        <p:cTn id="24" dur="500"/>
                                        <p:tgtEl>
                                          <p:spTgt spid="56323">
                                            <p:txEl>
                                              <p:pRg st="5" end="5"/>
                                            </p:txEl>
                                          </p:spTgt>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56323">
                                            <p:txEl>
                                              <p:pRg st="6" end="6"/>
                                            </p:txEl>
                                          </p:spTgt>
                                        </p:tgtEl>
                                        <p:attrNameLst>
                                          <p:attrName>style.visibility</p:attrName>
                                        </p:attrNameLst>
                                      </p:cBhvr>
                                      <p:to>
                                        <p:strVal val="visible"/>
                                      </p:to>
                                    </p:set>
                                    <p:animEffect transition="in" filter="dissolve">
                                      <p:cBhvr>
                                        <p:cTn id="27" dur="500"/>
                                        <p:tgtEl>
                                          <p:spTgt spid="5632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3" grpId="0" uiExpand="1" build="p" autoUpdateAnimBg="0"/>
    </p:bldLst>
  </p:timing>
</p:sld>
</file>

<file path=ppt/slides/slide6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5779" name="Rectangle 3"/>
          <p:cNvSpPr>
            <a:spLocks noGrp="1" noChangeArrowheads="1"/>
          </p:cNvSpPr>
          <p:nvPr>
            <p:ph type="body" idx="1"/>
          </p:nvPr>
        </p:nvSpPr>
        <p:spPr/>
        <p:txBody>
          <a:bodyPr/>
          <a:lstStyle/>
          <a:p>
            <a:pPr>
              <a:lnSpc>
                <a:spcPct val="120000"/>
              </a:lnSpc>
              <a:buFont typeface="Wingdings" pitchFamily="2" charset="2"/>
              <a:buChar char="Ø"/>
            </a:pPr>
            <a:r>
              <a:rPr lang="en-US" sz="3200" dirty="0"/>
              <a:t>Learning organizations</a:t>
            </a:r>
          </a:p>
          <a:p>
            <a:pPr lvl="1">
              <a:lnSpc>
                <a:spcPct val="120000"/>
              </a:lnSpc>
              <a:buFontTx/>
              <a:buChar char="•"/>
            </a:pPr>
            <a:r>
              <a:rPr lang="en-US" dirty="0"/>
              <a:t>Organizations that are able to continually learn and adapt to new circumstances.</a:t>
            </a:r>
          </a:p>
          <a:p>
            <a:pPr lvl="1">
              <a:lnSpc>
                <a:spcPct val="120000"/>
              </a:lnSpc>
              <a:buFontTx/>
              <a:buChar char="•"/>
            </a:pPr>
            <a:r>
              <a:rPr lang="en-US" dirty="0"/>
              <a:t>Core ingredients include:</a:t>
            </a:r>
          </a:p>
          <a:p>
            <a:pPr lvl="2">
              <a:lnSpc>
                <a:spcPct val="120000"/>
              </a:lnSpc>
            </a:pPr>
            <a:r>
              <a:rPr lang="en-US" sz="2400" dirty="0"/>
              <a:t>Mental models</a:t>
            </a:r>
          </a:p>
          <a:p>
            <a:pPr lvl="2">
              <a:lnSpc>
                <a:spcPct val="120000"/>
              </a:lnSpc>
            </a:pPr>
            <a:r>
              <a:rPr lang="en-US" sz="2400" dirty="0"/>
              <a:t>Personal mastery</a:t>
            </a:r>
          </a:p>
          <a:p>
            <a:pPr lvl="2">
              <a:lnSpc>
                <a:spcPct val="120000"/>
              </a:lnSpc>
            </a:pPr>
            <a:r>
              <a:rPr lang="en-US" sz="2400" dirty="0"/>
              <a:t>Systems thinking</a:t>
            </a:r>
          </a:p>
          <a:p>
            <a:pPr lvl="2">
              <a:lnSpc>
                <a:spcPct val="120000"/>
              </a:lnSpc>
            </a:pPr>
            <a:r>
              <a:rPr lang="en-US" sz="2400" dirty="0"/>
              <a:t>Shared vision</a:t>
            </a:r>
          </a:p>
          <a:p>
            <a:pPr lvl="2">
              <a:lnSpc>
                <a:spcPct val="120000"/>
              </a:lnSpc>
            </a:pPr>
            <a:r>
              <a:rPr lang="en-US" sz="2400" dirty="0"/>
              <a:t>Team learning</a:t>
            </a:r>
          </a:p>
        </p:txBody>
      </p:sp>
      <p:sp>
        <p:nvSpPr>
          <p:cNvPr id="4" name="Title 3"/>
          <p:cNvSpPr>
            <a:spLocks noGrp="1"/>
          </p:cNvSpPr>
          <p:nvPr>
            <p:ph type="title"/>
          </p:nvPr>
        </p:nvSpPr>
        <p:spPr/>
        <p:txBody>
          <a:bodyPr/>
          <a:lstStyle/>
          <a:p>
            <a:r>
              <a:rPr lang="en-US" dirty="0" smtClean="0"/>
              <a:t>Modern Management Thinking:</a:t>
            </a:r>
            <a:endParaRPr lang="en-US" dirty="0"/>
          </a:p>
        </p:txBody>
      </p:sp>
    </p:spTree>
  </p:cSld>
  <p:clrMapOvr>
    <a:masterClrMapping/>
  </p:clrMapOvr>
  <p:transition>
    <p:cut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5779">
                                            <p:txEl>
                                              <p:pRg st="0" end="0"/>
                                            </p:txEl>
                                          </p:spTgt>
                                        </p:tgtEl>
                                        <p:attrNameLst>
                                          <p:attrName>style.visibility</p:attrName>
                                        </p:attrNameLst>
                                      </p:cBhvr>
                                      <p:to>
                                        <p:strVal val="visible"/>
                                      </p:to>
                                    </p:set>
                                    <p:animEffect transition="in" filter="dissolve">
                                      <p:cBhvr>
                                        <p:cTn id="7" dur="500"/>
                                        <p:tgtEl>
                                          <p:spTgt spid="75779">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75779">
                                            <p:txEl>
                                              <p:pRg st="1" end="1"/>
                                            </p:txEl>
                                          </p:spTgt>
                                        </p:tgtEl>
                                        <p:attrNameLst>
                                          <p:attrName>style.visibility</p:attrName>
                                        </p:attrNameLst>
                                      </p:cBhvr>
                                      <p:to>
                                        <p:strVal val="visible"/>
                                      </p:to>
                                    </p:set>
                                    <p:animEffect transition="in" filter="dissolve">
                                      <p:cBhvr>
                                        <p:cTn id="10" dur="500"/>
                                        <p:tgtEl>
                                          <p:spTgt spid="75779">
                                            <p:txEl>
                                              <p:pRg st="1" end="1"/>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75779">
                                            <p:txEl>
                                              <p:pRg st="2" end="2"/>
                                            </p:txEl>
                                          </p:spTgt>
                                        </p:tgtEl>
                                        <p:attrNameLst>
                                          <p:attrName>style.visibility</p:attrName>
                                        </p:attrNameLst>
                                      </p:cBhvr>
                                      <p:to>
                                        <p:strVal val="visible"/>
                                      </p:to>
                                    </p:set>
                                    <p:animEffect transition="in" filter="dissolve">
                                      <p:cBhvr>
                                        <p:cTn id="13" dur="500"/>
                                        <p:tgtEl>
                                          <p:spTgt spid="75779">
                                            <p:txEl>
                                              <p:pRg st="2" end="2"/>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75779">
                                            <p:txEl>
                                              <p:pRg st="3" end="3"/>
                                            </p:txEl>
                                          </p:spTgt>
                                        </p:tgtEl>
                                        <p:attrNameLst>
                                          <p:attrName>style.visibility</p:attrName>
                                        </p:attrNameLst>
                                      </p:cBhvr>
                                      <p:to>
                                        <p:strVal val="visible"/>
                                      </p:to>
                                    </p:set>
                                    <p:animEffect transition="in" filter="dissolve">
                                      <p:cBhvr>
                                        <p:cTn id="16" dur="500"/>
                                        <p:tgtEl>
                                          <p:spTgt spid="75779">
                                            <p:txEl>
                                              <p:pRg st="3" end="3"/>
                                            </p:txEl>
                                          </p:spTgt>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75779">
                                            <p:txEl>
                                              <p:pRg st="4" end="4"/>
                                            </p:txEl>
                                          </p:spTgt>
                                        </p:tgtEl>
                                        <p:attrNameLst>
                                          <p:attrName>style.visibility</p:attrName>
                                        </p:attrNameLst>
                                      </p:cBhvr>
                                      <p:to>
                                        <p:strVal val="visible"/>
                                      </p:to>
                                    </p:set>
                                    <p:animEffect transition="in" filter="dissolve">
                                      <p:cBhvr>
                                        <p:cTn id="19" dur="500"/>
                                        <p:tgtEl>
                                          <p:spTgt spid="75779">
                                            <p:txEl>
                                              <p:pRg st="4" end="4"/>
                                            </p:txEl>
                                          </p:spTgt>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75779">
                                            <p:txEl>
                                              <p:pRg st="5" end="5"/>
                                            </p:txEl>
                                          </p:spTgt>
                                        </p:tgtEl>
                                        <p:attrNameLst>
                                          <p:attrName>style.visibility</p:attrName>
                                        </p:attrNameLst>
                                      </p:cBhvr>
                                      <p:to>
                                        <p:strVal val="visible"/>
                                      </p:to>
                                    </p:set>
                                    <p:animEffect transition="in" filter="dissolve">
                                      <p:cBhvr>
                                        <p:cTn id="22" dur="500"/>
                                        <p:tgtEl>
                                          <p:spTgt spid="75779">
                                            <p:txEl>
                                              <p:pRg st="5" end="5"/>
                                            </p:txEl>
                                          </p:spTgt>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75779">
                                            <p:txEl>
                                              <p:pRg st="6" end="6"/>
                                            </p:txEl>
                                          </p:spTgt>
                                        </p:tgtEl>
                                        <p:attrNameLst>
                                          <p:attrName>style.visibility</p:attrName>
                                        </p:attrNameLst>
                                      </p:cBhvr>
                                      <p:to>
                                        <p:strVal val="visible"/>
                                      </p:to>
                                    </p:set>
                                    <p:animEffect transition="in" filter="dissolve">
                                      <p:cBhvr>
                                        <p:cTn id="25" dur="500"/>
                                        <p:tgtEl>
                                          <p:spTgt spid="75779">
                                            <p:txEl>
                                              <p:pRg st="6" end="6"/>
                                            </p:txEl>
                                          </p:spTgt>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75779">
                                            <p:txEl>
                                              <p:pRg st="7" end="7"/>
                                            </p:txEl>
                                          </p:spTgt>
                                        </p:tgtEl>
                                        <p:attrNameLst>
                                          <p:attrName>style.visibility</p:attrName>
                                        </p:attrNameLst>
                                      </p:cBhvr>
                                      <p:to>
                                        <p:strVal val="visible"/>
                                      </p:to>
                                    </p:set>
                                    <p:animEffect transition="in" filter="dissolve">
                                      <p:cBhvr>
                                        <p:cTn id="28" dur="500"/>
                                        <p:tgtEl>
                                          <p:spTgt spid="7577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79" grpId="0" uiExpand="1" build="p"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r>
              <a:rPr lang="en-US" dirty="0"/>
              <a:t>Administrative </a:t>
            </a:r>
            <a:r>
              <a:rPr lang="en-US" dirty="0" smtClean="0"/>
              <a:t>Management:</a:t>
            </a:r>
            <a:endParaRPr lang="en-US" dirty="0"/>
          </a:p>
        </p:txBody>
      </p:sp>
      <p:sp>
        <p:nvSpPr>
          <p:cNvPr id="67587" name="Rectangle 3"/>
          <p:cNvSpPr>
            <a:spLocks noGrp="1" noChangeArrowheads="1"/>
          </p:cNvSpPr>
          <p:nvPr>
            <p:ph type="body" idx="1"/>
          </p:nvPr>
        </p:nvSpPr>
        <p:spPr/>
        <p:txBody>
          <a:bodyPr/>
          <a:lstStyle/>
          <a:p>
            <a:r>
              <a:rPr lang="en-US" dirty="0"/>
              <a:t>Henri Fayol (1841</a:t>
            </a:r>
            <a:r>
              <a:rPr lang="en-US" dirty="0">
                <a:cs typeface="Times New Roman" pitchFamily="18" charset="0"/>
              </a:rPr>
              <a:t>–1925)</a:t>
            </a:r>
          </a:p>
          <a:p>
            <a:pPr lvl="1"/>
            <a:r>
              <a:rPr lang="en-US" dirty="0"/>
              <a:t>Believed that all managers perform five managerial functions:</a:t>
            </a:r>
          </a:p>
          <a:p>
            <a:pPr lvl="2"/>
            <a:r>
              <a:rPr lang="en-US" dirty="0"/>
              <a:t>Planning</a:t>
            </a:r>
          </a:p>
          <a:p>
            <a:pPr lvl="2"/>
            <a:r>
              <a:rPr lang="en-US" dirty="0"/>
              <a:t>Organizing</a:t>
            </a:r>
          </a:p>
          <a:p>
            <a:pPr lvl="2"/>
            <a:r>
              <a:rPr lang="en-US" dirty="0"/>
              <a:t>Commanding</a:t>
            </a:r>
          </a:p>
          <a:p>
            <a:pPr lvl="2"/>
            <a:r>
              <a:rPr lang="en-US" dirty="0"/>
              <a:t>Coordinating</a:t>
            </a:r>
          </a:p>
          <a:p>
            <a:pPr lvl="2"/>
            <a:r>
              <a:rPr lang="en-US" dirty="0"/>
              <a:t>Controlling</a:t>
            </a:r>
          </a:p>
        </p:txBody>
      </p:sp>
      <p:pic>
        <p:nvPicPr>
          <p:cNvPr id="67589" name="Picture 5" descr="C:\WINDOWS\Application Data\Microsoft\Media Catalog\Downloaded Clips\cl5c\j0230740.wmf"/>
          <p:cNvPicPr>
            <a:picLocks noChangeAspect="1" noChangeArrowheads="1"/>
          </p:cNvPicPr>
          <p:nvPr/>
        </p:nvPicPr>
        <p:blipFill>
          <a:blip r:embed="rId3"/>
          <a:srcRect/>
          <a:stretch>
            <a:fillRect/>
          </a:stretch>
        </p:blipFill>
        <p:spPr bwMode="ltGray">
          <a:xfrm>
            <a:off x="3646488" y="2895600"/>
            <a:ext cx="4583112" cy="3224213"/>
          </a:xfrm>
          <a:prstGeom prst="rect">
            <a:avLst/>
          </a:prstGeom>
          <a:noFill/>
        </p:spPr>
      </p:pic>
    </p:spTree>
  </p:cSld>
  <p:clrMapOvr>
    <a:masterClrMapping/>
  </p:clrMapOvr>
  <p:transition>
    <p:cut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7587">
                                            <p:txEl>
                                              <p:pRg st="0" end="0"/>
                                            </p:txEl>
                                          </p:spTgt>
                                        </p:tgtEl>
                                        <p:attrNameLst>
                                          <p:attrName>style.visibility</p:attrName>
                                        </p:attrNameLst>
                                      </p:cBhvr>
                                      <p:to>
                                        <p:strVal val="visible"/>
                                      </p:to>
                                    </p:set>
                                    <p:animEffect transition="in" filter="checkerboard(across)">
                                      <p:cBhvr>
                                        <p:cTn id="7" dur="500"/>
                                        <p:tgtEl>
                                          <p:spTgt spid="67587">
                                            <p:txEl>
                                              <p:pRg st="0" end="0"/>
                                            </p:txEl>
                                          </p:spTgt>
                                        </p:tgtEl>
                                      </p:cBhvr>
                                    </p:animEffect>
                                  </p:childTnLst>
                                </p:cTn>
                              </p:par>
                            </p:childTnLst>
                          </p:cTn>
                        </p:par>
                        <p:par>
                          <p:cTn id="8" fill="hold">
                            <p:stCondLst>
                              <p:cond delay="500"/>
                            </p:stCondLst>
                            <p:childTnLst>
                              <p:par>
                                <p:cTn id="9" presetID="5" presetClass="entr" presetSubtype="10" fill="hold" grpId="0" nodeType="afterEffect">
                                  <p:stCondLst>
                                    <p:cond delay="0"/>
                                  </p:stCondLst>
                                  <p:childTnLst>
                                    <p:set>
                                      <p:cBhvr>
                                        <p:cTn id="10" dur="1" fill="hold">
                                          <p:stCondLst>
                                            <p:cond delay="0"/>
                                          </p:stCondLst>
                                        </p:cTn>
                                        <p:tgtEl>
                                          <p:spTgt spid="67587">
                                            <p:txEl>
                                              <p:pRg st="1" end="1"/>
                                            </p:txEl>
                                          </p:spTgt>
                                        </p:tgtEl>
                                        <p:attrNameLst>
                                          <p:attrName>style.visibility</p:attrName>
                                        </p:attrNameLst>
                                      </p:cBhvr>
                                      <p:to>
                                        <p:strVal val="visible"/>
                                      </p:to>
                                    </p:set>
                                    <p:animEffect transition="in" filter="checkerboard(across)">
                                      <p:cBhvr>
                                        <p:cTn id="11" dur="500"/>
                                        <p:tgtEl>
                                          <p:spTgt spid="67587">
                                            <p:txEl>
                                              <p:pRg st="1" end="1"/>
                                            </p:txEl>
                                          </p:spTgt>
                                        </p:tgtEl>
                                      </p:cBhvr>
                                    </p:animEffect>
                                  </p:childTnLst>
                                </p:cTn>
                              </p:par>
                            </p:childTnLst>
                          </p:cTn>
                        </p:par>
                        <p:par>
                          <p:cTn id="12" fill="hold">
                            <p:stCondLst>
                              <p:cond delay="1000"/>
                            </p:stCondLst>
                            <p:childTnLst>
                              <p:par>
                                <p:cTn id="13" presetID="5" presetClass="entr" presetSubtype="10" fill="hold" grpId="0" nodeType="afterEffect">
                                  <p:stCondLst>
                                    <p:cond delay="0"/>
                                  </p:stCondLst>
                                  <p:childTnLst>
                                    <p:set>
                                      <p:cBhvr>
                                        <p:cTn id="14" dur="1" fill="hold">
                                          <p:stCondLst>
                                            <p:cond delay="0"/>
                                          </p:stCondLst>
                                        </p:cTn>
                                        <p:tgtEl>
                                          <p:spTgt spid="67587">
                                            <p:txEl>
                                              <p:pRg st="2" end="2"/>
                                            </p:txEl>
                                          </p:spTgt>
                                        </p:tgtEl>
                                        <p:attrNameLst>
                                          <p:attrName>style.visibility</p:attrName>
                                        </p:attrNameLst>
                                      </p:cBhvr>
                                      <p:to>
                                        <p:strVal val="visible"/>
                                      </p:to>
                                    </p:set>
                                    <p:animEffect transition="in" filter="checkerboard(across)">
                                      <p:cBhvr>
                                        <p:cTn id="15" dur="500"/>
                                        <p:tgtEl>
                                          <p:spTgt spid="67587">
                                            <p:txEl>
                                              <p:pRg st="2" end="2"/>
                                            </p:txEl>
                                          </p:spTgt>
                                        </p:tgtEl>
                                      </p:cBhvr>
                                    </p:animEffect>
                                  </p:childTnLst>
                                </p:cTn>
                              </p:par>
                            </p:childTnLst>
                          </p:cTn>
                        </p:par>
                        <p:par>
                          <p:cTn id="16" fill="hold">
                            <p:stCondLst>
                              <p:cond delay="1500"/>
                            </p:stCondLst>
                            <p:childTnLst>
                              <p:par>
                                <p:cTn id="17" presetID="5" presetClass="entr" presetSubtype="10" fill="hold" grpId="0" nodeType="afterEffect">
                                  <p:stCondLst>
                                    <p:cond delay="0"/>
                                  </p:stCondLst>
                                  <p:childTnLst>
                                    <p:set>
                                      <p:cBhvr>
                                        <p:cTn id="18" dur="1" fill="hold">
                                          <p:stCondLst>
                                            <p:cond delay="0"/>
                                          </p:stCondLst>
                                        </p:cTn>
                                        <p:tgtEl>
                                          <p:spTgt spid="67587">
                                            <p:txEl>
                                              <p:pRg st="3" end="3"/>
                                            </p:txEl>
                                          </p:spTgt>
                                        </p:tgtEl>
                                        <p:attrNameLst>
                                          <p:attrName>style.visibility</p:attrName>
                                        </p:attrNameLst>
                                      </p:cBhvr>
                                      <p:to>
                                        <p:strVal val="visible"/>
                                      </p:to>
                                    </p:set>
                                    <p:animEffect transition="in" filter="checkerboard(across)">
                                      <p:cBhvr>
                                        <p:cTn id="19" dur="500"/>
                                        <p:tgtEl>
                                          <p:spTgt spid="67587">
                                            <p:txEl>
                                              <p:pRg st="3" end="3"/>
                                            </p:txEl>
                                          </p:spTgt>
                                        </p:tgtEl>
                                      </p:cBhvr>
                                    </p:animEffect>
                                  </p:childTnLst>
                                </p:cTn>
                              </p:par>
                            </p:childTnLst>
                          </p:cTn>
                        </p:par>
                        <p:par>
                          <p:cTn id="20" fill="hold">
                            <p:stCondLst>
                              <p:cond delay="2000"/>
                            </p:stCondLst>
                            <p:childTnLst>
                              <p:par>
                                <p:cTn id="21" presetID="5" presetClass="entr" presetSubtype="10" fill="hold" grpId="0" nodeType="afterEffect">
                                  <p:stCondLst>
                                    <p:cond delay="0"/>
                                  </p:stCondLst>
                                  <p:childTnLst>
                                    <p:set>
                                      <p:cBhvr>
                                        <p:cTn id="22" dur="1" fill="hold">
                                          <p:stCondLst>
                                            <p:cond delay="0"/>
                                          </p:stCondLst>
                                        </p:cTn>
                                        <p:tgtEl>
                                          <p:spTgt spid="67587">
                                            <p:txEl>
                                              <p:pRg st="4" end="4"/>
                                            </p:txEl>
                                          </p:spTgt>
                                        </p:tgtEl>
                                        <p:attrNameLst>
                                          <p:attrName>style.visibility</p:attrName>
                                        </p:attrNameLst>
                                      </p:cBhvr>
                                      <p:to>
                                        <p:strVal val="visible"/>
                                      </p:to>
                                    </p:set>
                                    <p:animEffect transition="in" filter="checkerboard(across)">
                                      <p:cBhvr>
                                        <p:cTn id="23" dur="500"/>
                                        <p:tgtEl>
                                          <p:spTgt spid="67587">
                                            <p:txEl>
                                              <p:pRg st="4" end="4"/>
                                            </p:txEl>
                                          </p:spTgt>
                                        </p:tgtEl>
                                      </p:cBhvr>
                                    </p:animEffect>
                                  </p:childTnLst>
                                </p:cTn>
                              </p:par>
                            </p:childTnLst>
                          </p:cTn>
                        </p:par>
                        <p:par>
                          <p:cTn id="24" fill="hold">
                            <p:stCondLst>
                              <p:cond delay="2500"/>
                            </p:stCondLst>
                            <p:childTnLst>
                              <p:par>
                                <p:cTn id="25" presetID="5" presetClass="entr" presetSubtype="10" fill="hold" grpId="0" nodeType="afterEffect">
                                  <p:stCondLst>
                                    <p:cond delay="0"/>
                                  </p:stCondLst>
                                  <p:childTnLst>
                                    <p:set>
                                      <p:cBhvr>
                                        <p:cTn id="26" dur="1" fill="hold">
                                          <p:stCondLst>
                                            <p:cond delay="0"/>
                                          </p:stCondLst>
                                        </p:cTn>
                                        <p:tgtEl>
                                          <p:spTgt spid="67587">
                                            <p:txEl>
                                              <p:pRg st="5" end="5"/>
                                            </p:txEl>
                                          </p:spTgt>
                                        </p:tgtEl>
                                        <p:attrNameLst>
                                          <p:attrName>style.visibility</p:attrName>
                                        </p:attrNameLst>
                                      </p:cBhvr>
                                      <p:to>
                                        <p:strVal val="visible"/>
                                      </p:to>
                                    </p:set>
                                    <p:animEffect transition="in" filter="checkerboard(across)">
                                      <p:cBhvr>
                                        <p:cTn id="27" dur="500"/>
                                        <p:tgtEl>
                                          <p:spTgt spid="67587">
                                            <p:txEl>
                                              <p:pRg st="5" end="5"/>
                                            </p:txEl>
                                          </p:spTgt>
                                        </p:tgtEl>
                                      </p:cBhvr>
                                    </p:animEffect>
                                  </p:childTnLst>
                                </p:cTn>
                              </p:par>
                            </p:childTnLst>
                          </p:cTn>
                        </p:par>
                        <p:par>
                          <p:cTn id="28" fill="hold">
                            <p:stCondLst>
                              <p:cond delay="3000"/>
                            </p:stCondLst>
                            <p:childTnLst>
                              <p:par>
                                <p:cTn id="29" presetID="5" presetClass="entr" presetSubtype="10" fill="hold" grpId="0" nodeType="afterEffect">
                                  <p:stCondLst>
                                    <p:cond delay="0"/>
                                  </p:stCondLst>
                                  <p:childTnLst>
                                    <p:set>
                                      <p:cBhvr>
                                        <p:cTn id="30" dur="1" fill="hold">
                                          <p:stCondLst>
                                            <p:cond delay="0"/>
                                          </p:stCondLst>
                                        </p:cTn>
                                        <p:tgtEl>
                                          <p:spTgt spid="67587">
                                            <p:txEl>
                                              <p:pRg st="6" end="6"/>
                                            </p:txEl>
                                          </p:spTgt>
                                        </p:tgtEl>
                                        <p:attrNameLst>
                                          <p:attrName>style.visibility</p:attrName>
                                        </p:attrNameLst>
                                      </p:cBhvr>
                                      <p:to>
                                        <p:strVal val="visible"/>
                                      </p:to>
                                    </p:set>
                                    <p:animEffect transition="in" filter="checkerboard(across)">
                                      <p:cBhvr>
                                        <p:cTn id="31" dur="500"/>
                                        <p:tgtEl>
                                          <p:spTgt spid="67587">
                                            <p:txEl>
                                              <p:pRg st="6" end="6"/>
                                            </p:txEl>
                                          </p:spTgt>
                                        </p:tgtEl>
                                      </p:cBhvr>
                                    </p:animEffect>
                                  </p:childTnLst>
                                </p:cTn>
                              </p:par>
                              <p:par>
                                <p:cTn id="32" presetID="5" presetClass="entr" presetSubtype="10" fill="hold" nodeType="withEffect">
                                  <p:stCondLst>
                                    <p:cond delay="0"/>
                                  </p:stCondLst>
                                  <p:childTnLst>
                                    <p:set>
                                      <p:cBhvr>
                                        <p:cTn id="33" dur="1" fill="hold">
                                          <p:stCondLst>
                                            <p:cond delay="0"/>
                                          </p:stCondLst>
                                        </p:cTn>
                                        <p:tgtEl>
                                          <p:spTgt spid="67589"/>
                                        </p:tgtEl>
                                        <p:attrNameLst>
                                          <p:attrName>style.visibility</p:attrName>
                                        </p:attrNameLst>
                                      </p:cBhvr>
                                      <p:to>
                                        <p:strVal val="visible"/>
                                      </p:to>
                                    </p:set>
                                    <p:animEffect transition="in" filter="checkerboard(across)">
                                      <p:cBhvr>
                                        <p:cTn id="34" dur="500"/>
                                        <p:tgtEl>
                                          <p:spTgt spid="675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7"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828800"/>
            <a:ext cx="8229600" cy="1577975"/>
          </a:xfrm>
        </p:spPr>
        <p:txBody>
          <a:bodyPr rtlCol="0"/>
          <a:lstStyle/>
          <a:p>
            <a:pPr algn="ctr" eaLnBrk="1" fontAlgn="auto" hangingPunct="1">
              <a:spcAft>
                <a:spcPts val="0"/>
              </a:spcAft>
              <a:defRPr/>
            </a:pPr>
            <a:r>
              <a:rPr lang="en-US" sz="6000" b="1" dirty="0" smtClean="0">
                <a:solidFill>
                  <a:schemeClr val="accent5">
                    <a:lumMod val="50000"/>
                  </a:schemeClr>
                </a:solidFill>
              </a:rPr>
              <a:t>1. Division of Labor</a:t>
            </a:r>
            <a:endParaRPr lang="en-US" sz="6000" b="1" dirty="0">
              <a:solidFill>
                <a:schemeClr val="accent5">
                  <a:lumMod val="50000"/>
                </a:schemeClr>
              </a:solidFill>
            </a:endParaRPr>
          </a:p>
        </p:txBody>
      </p:sp>
      <p:pic>
        <p:nvPicPr>
          <p:cNvPr id="1026" name="Picture 2"/>
          <p:cNvPicPr>
            <a:picLocks noChangeAspect="1" noChangeArrowheads="1"/>
          </p:cNvPicPr>
          <p:nvPr/>
        </p:nvPicPr>
        <p:blipFill>
          <a:blip r:embed="rId3"/>
          <a:srcRect/>
          <a:stretch>
            <a:fillRect/>
          </a:stretch>
        </p:blipFill>
        <p:spPr bwMode="auto">
          <a:xfrm>
            <a:off x="3352800" y="3200400"/>
            <a:ext cx="2990850" cy="3067050"/>
          </a:xfrm>
          <a:prstGeom prst="rect">
            <a:avLst/>
          </a:prstGeom>
          <a:noFill/>
          <a:ln w="9525">
            <a:noFill/>
            <a:miter lim="800000"/>
            <a:headEnd/>
            <a:tailEnd/>
          </a:ln>
          <a:effectLst/>
        </p:spPr>
      </p:pic>
      <p:sp>
        <p:nvSpPr>
          <p:cNvPr id="4" name="Rectangle 2"/>
          <p:cNvSpPr txBox="1">
            <a:spLocks noChangeArrowheads="1"/>
          </p:cNvSpPr>
          <p:nvPr/>
        </p:nvSpPr>
        <p:spPr bwMode="auto">
          <a:xfrm>
            <a:off x="685800" y="457200"/>
            <a:ext cx="7772400" cy="685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0" i="0" u="sng" strike="noStrike" kern="0" cap="none" spc="0" normalizeH="0" baseline="0" noProof="0" dirty="0" smtClean="0">
                <a:ln>
                  <a:noFill/>
                </a:ln>
                <a:solidFill>
                  <a:srgbClr val="003366"/>
                </a:solidFill>
                <a:effectLst>
                  <a:outerShdw blurRad="38100" dist="38100" dir="2700000" algn="tl">
                    <a:srgbClr val="C0C0C0"/>
                  </a:outerShdw>
                </a:effectLst>
                <a:uLnTx/>
                <a:uFillTx/>
                <a:latin typeface="+mj-lt"/>
                <a:ea typeface="+mj-ea"/>
                <a:cs typeface="+mj-cs"/>
              </a:rPr>
              <a:t>Administrative Management: 14 Principles of Management</a:t>
            </a:r>
            <a:endParaRPr kumimoji="0" lang="en-US" sz="3200" b="0" i="0" u="sng" strike="noStrike" kern="0" cap="none" spc="0" normalizeH="0" baseline="0" noProof="0" dirty="0">
              <a:ln>
                <a:noFill/>
              </a:ln>
              <a:solidFill>
                <a:srgbClr val="003366"/>
              </a:solidFill>
              <a:effectLst>
                <a:outerShdw blurRad="38100" dist="38100" dir="2700000" algn="tl">
                  <a:srgbClr val="C0C0C0"/>
                </a:outerShdw>
              </a:effectLst>
              <a:uLnTx/>
              <a:uFillTx/>
              <a:latin typeface="+mj-lt"/>
              <a:ea typeface="+mj-ea"/>
              <a:cs typeface="+mj-cs"/>
            </a:endParaRPr>
          </a:p>
        </p:txBody>
      </p:sp>
    </p:spTree>
  </p:cSld>
  <p:clrMapOvr>
    <a:masterClrMapping/>
  </p:clrMapOvr>
  <p:transition>
    <p:cut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ppt_w</p:attrName>
                                        </p:attrNameLst>
                                      </p:cBhvr>
                                      <p:tavLst>
                                        <p:tav tm="0" fmla="#ppt_w*sin(2.5*pi*$)">
                                          <p:val>
                                            <p:fltVal val="0"/>
                                          </p:val>
                                        </p:tav>
                                        <p:tav tm="100000">
                                          <p:val>
                                            <p:fltVal val="1"/>
                                          </p:val>
                                        </p:tav>
                                      </p:tavLst>
                                    </p:anim>
                                    <p:anim calcmode="lin" valueType="num">
                                      <p:cBhvr>
                                        <p:cTn id="9" dur="500" fill="hold"/>
                                        <p:tgtEl>
                                          <p:spTgt spid="2"/>
                                        </p:tgtEl>
                                        <p:attrNameLst>
                                          <p:attrName>ppt_h</p:attrName>
                                        </p:attrNameLst>
                                      </p:cBhvr>
                                      <p:tavLst>
                                        <p:tav tm="0">
                                          <p:val>
                                            <p:strVal val="#ppt_h"/>
                                          </p:val>
                                        </p:tav>
                                        <p:tav tm="100000">
                                          <p:val>
                                            <p:strVal val="#ppt_h"/>
                                          </p:val>
                                        </p:tav>
                                      </p:tavLst>
                                    </p:anim>
                                  </p:childTnLst>
                                </p:cTn>
                              </p:par>
                              <p:par>
                                <p:cTn id="10" presetID="2" presetClass="entr" presetSubtype="4" fill="hold" nodeType="withEffect">
                                  <p:stCondLst>
                                    <p:cond delay="0"/>
                                  </p:stCondLst>
                                  <p:childTnLst>
                                    <p:set>
                                      <p:cBhvr>
                                        <p:cTn id="11" dur="1" fill="hold">
                                          <p:stCondLst>
                                            <p:cond delay="0"/>
                                          </p:stCondLst>
                                        </p:cTn>
                                        <p:tgtEl>
                                          <p:spTgt spid="1026"/>
                                        </p:tgtEl>
                                        <p:attrNameLst>
                                          <p:attrName>style.visibility</p:attrName>
                                        </p:attrNameLst>
                                      </p:cBhvr>
                                      <p:to>
                                        <p:strVal val="visible"/>
                                      </p:to>
                                    </p:set>
                                    <p:anim calcmode="lin" valueType="num">
                                      <p:cBhvr additive="base">
                                        <p:cTn id="12" dur="500" fill="hold"/>
                                        <p:tgtEl>
                                          <p:spTgt spid="1026"/>
                                        </p:tgtEl>
                                        <p:attrNameLst>
                                          <p:attrName>ppt_x</p:attrName>
                                        </p:attrNameLst>
                                      </p:cBhvr>
                                      <p:tavLst>
                                        <p:tav tm="0">
                                          <p:val>
                                            <p:strVal val="#ppt_x"/>
                                          </p:val>
                                        </p:tav>
                                        <p:tav tm="100000">
                                          <p:val>
                                            <p:strVal val="#ppt_x"/>
                                          </p:val>
                                        </p:tav>
                                      </p:tavLst>
                                    </p:anim>
                                    <p:anim calcmode="lin" valueType="num">
                                      <p:cBhvr additive="base">
                                        <p:cTn id="13"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381000" y="1219200"/>
            <a:ext cx="8153400" cy="1828800"/>
          </a:xfrm>
          <a:prstGeom prst="rect">
            <a:avLst/>
          </a:prstGeom>
          <a:noFill/>
          <a:ln w="9525">
            <a:noFill/>
            <a:miter lim="800000"/>
            <a:headEnd/>
            <a:tailEn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800" b="1" i="0" u="sng" strike="noStrike" kern="0" cap="none" spc="0" normalizeH="0" baseline="0" noProof="0" dirty="0" smtClean="0">
                <a:ln>
                  <a:noFill/>
                </a:ln>
                <a:solidFill>
                  <a:srgbClr val="663300"/>
                </a:solidFill>
                <a:effectLst>
                  <a:outerShdw blurRad="38100" dist="38100" dir="2700000" algn="tl">
                    <a:srgbClr val="C0C0C0"/>
                  </a:outerShdw>
                </a:effectLst>
                <a:uLnTx/>
                <a:uFillTx/>
                <a:latin typeface="+mj-lt"/>
                <a:ea typeface="+mj-ea"/>
                <a:cs typeface="+mj-cs"/>
              </a:rPr>
              <a:t>2. Authority &amp; Responsibility</a:t>
            </a:r>
            <a:endParaRPr kumimoji="0" lang="en-US" sz="4800" b="1" i="0" u="sng" strike="noStrike" kern="0" cap="none" spc="0" normalizeH="0" baseline="0" noProof="0" dirty="0">
              <a:ln>
                <a:noFill/>
              </a:ln>
              <a:solidFill>
                <a:srgbClr val="663300"/>
              </a:solidFill>
              <a:effectLst>
                <a:outerShdw blurRad="38100" dist="38100" dir="2700000" algn="tl">
                  <a:srgbClr val="C0C0C0"/>
                </a:outerShdw>
              </a:effectLst>
              <a:uLnTx/>
              <a:uFillTx/>
              <a:latin typeface="+mj-lt"/>
              <a:ea typeface="+mj-ea"/>
              <a:cs typeface="+mj-cs"/>
            </a:endParaRPr>
          </a:p>
        </p:txBody>
      </p:sp>
      <p:pic>
        <p:nvPicPr>
          <p:cNvPr id="5" name="Picture 4" descr="on-collective-responsibility-and-holocaust.gif"/>
          <p:cNvPicPr>
            <a:picLocks noChangeAspect="1"/>
          </p:cNvPicPr>
          <p:nvPr/>
        </p:nvPicPr>
        <p:blipFill>
          <a:blip r:embed="rId3"/>
          <a:stretch>
            <a:fillRect/>
          </a:stretch>
        </p:blipFill>
        <p:spPr>
          <a:xfrm>
            <a:off x="3581400" y="3429000"/>
            <a:ext cx="1808378" cy="2590800"/>
          </a:xfrm>
          <a:prstGeom prst="rect">
            <a:avLst/>
          </a:prstGeom>
          <a:ln>
            <a:noFill/>
          </a:ln>
          <a:effectLst>
            <a:softEdge rad="112500"/>
          </a:effectLst>
        </p:spPr>
      </p:pic>
    </p:spTree>
  </p:cSld>
  <p:clrMapOvr>
    <a:masterClrMapping/>
  </p:clrMapOvr>
  <p:transition>
    <p:cut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ppt_w</p:attrName>
                                        </p:attrNameLst>
                                      </p:cBhvr>
                                      <p:tavLst>
                                        <p:tav tm="0" fmla="#ppt_w*sin(2.5*pi*$)">
                                          <p:val>
                                            <p:fltVal val="0"/>
                                          </p:val>
                                        </p:tav>
                                        <p:tav tm="100000">
                                          <p:val>
                                            <p:fltVal val="1"/>
                                          </p:val>
                                        </p:tav>
                                      </p:tavLst>
                                    </p:anim>
                                    <p:anim calcmode="lin" valueType="num">
                                      <p:cBhvr>
                                        <p:cTn id="9" dur="500" fill="hold"/>
                                        <p:tgtEl>
                                          <p:spTgt spid="4"/>
                                        </p:tgtEl>
                                        <p:attrNameLst>
                                          <p:attrName>ppt_h</p:attrName>
                                        </p:attrNameLst>
                                      </p:cBhvr>
                                      <p:tavLst>
                                        <p:tav tm="0">
                                          <p:val>
                                            <p:strVal val="#ppt_h"/>
                                          </p:val>
                                        </p:tav>
                                        <p:tav tm="100000">
                                          <p:val>
                                            <p:strVal val="#ppt_h"/>
                                          </p:val>
                                        </p:tav>
                                      </p:tavLst>
                                    </p:anim>
                                  </p:childTnLst>
                                </p:cTn>
                              </p:par>
                              <p:par>
                                <p:cTn id="10" presetID="22" presetClass="entr" presetSubtype="1"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up)">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ahoma"/>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137160" rIns="91440" bIns="13716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1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137160" rIns="91440" bIns="13716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12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ahoma"/>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137160" rIns="91440" bIns="13716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1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137160" rIns="91440" bIns="13716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12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362</TotalTime>
  <Words>2868</Words>
  <Application>Microsoft Office PowerPoint</Application>
  <PresentationFormat>On-screen Show (4:3)</PresentationFormat>
  <Paragraphs>459</Paragraphs>
  <Slides>66</Slides>
  <Notes>66</Notes>
  <HiddenSlides>1</HiddenSlides>
  <MMClips>0</MMClips>
  <ScaleCrop>false</ScaleCrop>
  <HeadingPairs>
    <vt:vector size="4" baseType="variant">
      <vt:variant>
        <vt:lpstr>Theme</vt:lpstr>
      </vt:variant>
      <vt:variant>
        <vt:i4>2</vt:i4>
      </vt:variant>
      <vt:variant>
        <vt:lpstr>Slide Titles</vt:lpstr>
      </vt:variant>
      <vt:variant>
        <vt:i4>66</vt:i4>
      </vt:variant>
    </vt:vector>
  </HeadingPairs>
  <TitlesOfParts>
    <vt:vector size="68" baseType="lpstr">
      <vt:lpstr>Default Design</vt:lpstr>
      <vt:lpstr>1_Default Design</vt:lpstr>
      <vt:lpstr>Session 2</vt:lpstr>
      <vt:lpstr>Slide 2</vt:lpstr>
      <vt:lpstr>Major branches in the classical approach to Management.</vt:lpstr>
      <vt:lpstr>Scientific Management: Taylor</vt:lpstr>
      <vt:lpstr>Slide 5</vt:lpstr>
      <vt:lpstr>Gantt Chart for Classic Home Contractors</vt:lpstr>
      <vt:lpstr>Administrative Management:</vt:lpstr>
      <vt:lpstr>1. Division of Labor</vt:lpstr>
      <vt:lpstr>Slide 9</vt:lpstr>
      <vt:lpstr>Slide 10</vt:lpstr>
      <vt:lpstr>Slide 11</vt:lpstr>
      <vt:lpstr>Slide 12</vt:lpstr>
      <vt:lpstr>Slide 13</vt:lpstr>
      <vt:lpstr>Slide 14</vt:lpstr>
      <vt:lpstr>8. Initiative </vt:lpstr>
      <vt:lpstr>Slide 16</vt:lpstr>
      <vt:lpstr>Slide 17</vt:lpstr>
      <vt:lpstr>Slide 18</vt:lpstr>
      <vt:lpstr>Slide 19</vt:lpstr>
      <vt:lpstr>Slide 20</vt:lpstr>
      <vt:lpstr>Slide 21</vt:lpstr>
      <vt:lpstr>Slide 22</vt:lpstr>
      <vt:lpstr>Slide 23</vt:lpstr>
      <vt:lpstr>The Bureaucratic Organization</vt:lpstr>
      <vt:lpstr>The Bureaucratic Organization:</vt:lpstr>
      <vt:lpstr>Weber’s Ideal Bureaucracy</vt:lpstr>
      <vt:lpstr>The Bureaucratic Organization</vt:lpstr>
      <vt:lpstr>Behavioral management approaches:</vt:lpstr>
      <vt:lpstr>Behavioral management Approaches: Elton Mayo</vt:lpstr>
      <vt:lpstr>Mayo's Hawthorne Experiments </vt:lpstr>
      <vt:lpstr>The findings of these investigations he came to certain conclusions as follows</vt:lpstr>
      <vt:lpstr>Variables Affecting Productivity </vt:lpstr>
      <vt:lpstr>Relay Assembly </vt:lpstr>
      <vt:lpstr>Slide 34</vt:lpstr>
      <vt:lpstr>Feedback mechanism </vt:lpstr>
      <vt:lpstr>Conditions and results </vt:lpstr>
      <vt:lpstr>Slide 37</vt:lpstr>
      <vt:lpstr>Slide 38</vt:lpstr>
      <vt:lpstr>What happened during the experiments  What happened was that six individuals became a team and the team gave itself wholeheartedly and spontaneously to co-operation in the experiment. The consequence was that they felt themselves to be participating freely and without afterthought and were happy in the knowledge that they were working without coercion from above or limitation from below</vt:lpstr>
      <vt:lpstr>Slide 40</vt:lpstr>
      <vt:lpstr>Slide 41</vt:lpstr>
      <vt:lpstr>The findings  </vt:lpstr>
      <vt:lpstr>Slide 43</vt:lpstr>
      <vt:lpstr>Slide 44</vt:lpstr>
      <vt:lpstr>The Hawthorne Effect at Work </vt:lpstr>
      <vt:lpstr>The Hawthorne Studies</vt:lpstr>
      <vt:lpstr>Behavioral Management Theory:Mary Parker Follett </vt:lpstr>
      <vt:lpstr>Behavioral management approaches:</vt:lpstr>
      <vt:lpstr>Physiological Needs</vt:lpstr>
      <vt:lpstr>Safety Needs</vt:lpstr>
      <vt:lpstr>Social Needs</vt:lpstr>
      <vt:lpstr>Esteem Needs</vt:lpstr>
      <vt:lpstr>Self-Actualization</vt:lpstr>
      <vt:lpstr>Slide 54</vt:lpstr>
      <vt:lpstr>Implementing in the Classroom</vt:lpstr>
      <vt:lpstr>Behavioral management Approaches: Douglas McGregor</vt:lpstr>
      <vt:lpstr>Comparison: Theory X &amp; Theory Y Assumptions</vt:lpstr>
      <vt:lpstr>Modern Management Thinking:</vt:lpstr>
      <vt:lpstr>Modern Management Thinking:</vt:lpstr>
      <vt:lpstr>Slide 60</vt:lpstr>
      <vt:lpstr>Implications of the Systems Approach</vt:lpstr>
      <vt:lpstr>Modern Management Thinking:</vt:lpstr>
      <vt:lpstr>Contingency Viewpoint</vt:lpstr>
      <vt:lpstr>The Contingency Approach</vt:lpstr>
      <vt:lpstr>Modern Management Thinking:</vt:lpstr>
      <vt:lpstr>Modern Management Thinking:</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Session 2</dc:title>
  <dc:creator>abc</dc:creator>
  <cp:lastModifiedBy>Vidhya Pillai</cp:lastModifiedBy>
  <cp:revision>62</cp:revision>
  <dcterms:created xsi:type="dcterms:W3CDTF">2010-08-25T20:19:36Z</dcterms:created>
  <dcterms:modified xsi:type="dcterms:W3CDTF">2010-08-31T17:43:49Z</dcterms:modified>
</cp:coreProperties>
</file>